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4"/>
    <p:sldMasterId id="2147483677" r:id="rId5"/>
    <p:sldMasterId id="2147483700" r:id="rId6"/>
    <p:sldMasterId id="2147483687" r:id="rId7"/>
  </p:sldMasterIdLst>
  <p:notesMasterIdLst>
    <p:notesMasterId r:id="rId12"/>
  </p:notesMasterIdLst>
  <p:handoutMasterIdLst>
    <p:handoutMasterId r:id="rId13"/>
  </p:handoutMasterIdLst>
  <p:sldIdLst>
    <p:sldId id="2147469036" r:id="rId8"/>
    <p:sldId id="2147469069" r:id="rId9"/>
    <p:sldId id="2147469071" r:id="rId10"/>
    <p:sldId id="2147469067" r:id="rId11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ncipale" id="{49F92010-A31B-487A-8821-E89195180D2E}">
          <p14:sldIdLst>
            <p14:sldId id="2147469036"/>
            <p14:sldId id="2147469069"/>
            <p14:sldId id="2147469071"/>
            <p14:sldId id="2147469067"/>
          </p14:sldIdLst>
        </p14:section>
        <p14:section name="Sezione senza titolo" id="{00CEADBA-7AC8-462D-B139-D95E807CA2D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0"/>
    <a:srgbClr val="40B44F"/>
    <a:srgbClr val="DCE6F2"/>
    <a:srgbClr val="FFFFFF"/>
    <a:srgbClr val="C0504D"/>
    <a:srgbClr val="4F81BD"/>
    <a:srgbClr val="558ED5"/>
    <a:srgbClr val="C2BE0A"/>
    <a:srgbClr val="FFFFCC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9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7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5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nesto Vergani" userId="ed7135d6-cb48-4596-b843-3910199b75fc" providerId="ADAL" clId="{5597E183-54D5-4B85-AE96-BCD3CA50A54C}"/>
    <pc:docChg chg="modSld">
      <pc:chgData name="Ernesto Vergani" userId="ed7135d6-cb48-4596-b843-3910199b75fc" providerId="ADAL" clId="{5597E183-54D5-4B85-AE96-BCD3CA50A54C}" dt="2022-11-13T09:35:02.674" v="3" actId="20577"/>
      <pc:docMkLst>
        <pc:docMk/>
      </pc:docMkLst>
      <pc:sldChg chg="modSp mod">
        <pc:chgData name="Ernesto Vergani" userId="ed7135d6-cb48-4596-b843-3910199b75fc" providerId="ADAL" clId="{5597E183-54D5-4B85-AE96-BCD3CA50A54C}" dt="2022-11-13T09:34:28.109" v="1" actId="20577"/>
        <pc:sldMkLst>
          <pc:docMk/>
          <pc:sldMk cId="1779032286" sldId="2147469067"/>
        </pc:sldMkLst>
        <pc:spChg chg="mod">
          <ac:chgData name="Ernesto Vergani" userId="ed7135d6-cb48-4596-b843-3910199b75fc" providerId="ADAL" clId="{5597E183-54D5-4B85-AE96-BCD3CA50A54C}" dt="2022-11-13T09:34:28.109" v="1" actId="20577"/>
          <ac:spMkLst>
            <pc:docMk/>
            <pc:sldMk cId="1779032286" sldId="2147469067"/>
            <ac:spMk id="51" creationId="{7766FD87-E5E4-25AE-FADF-CAFFD70432B1}"/>
          </ac:spMkLst>
        </pc:spChg>
        <pc:spChg chg="mod">
          <ac:chgData name="Ernesto Vergani" userId="ed7135d6-cb48-4596-b843-3910199b75fc" providerId="ADAL" clId="{5597E183-54D5-4B85-AE96-BCD3CA50A54C}" dt="2022-11-13T09:34:24.491" v="0" actId="20577"/>
          <ac:spMkLst>
            <pc:docMk/>
            <pc:sldMk cId="1779032286" sldId="2147469067"/>
            <ac:spMk id="67" creationId="{536BE683-661F-BE34-2A8D-911301DFDDAA}"/>
          </ac:spMkLst>
        </pc:spChg>
      </pc:sldChg>
      <pc:sldChg chg="modSp mod">
        <pc:chgData name="Ernesto Vergani" userId="ed7135d6-cb48-4596-b843-3910199b75fc" providerId="ADAL" clId="{5597E183-54D5-4B85-AE96-BCD3CA50A54C}" dt="2022-11-13T09:35:02.674" v="3" actId="20577"/>
        <pc:sldMkLst>
          <pc:docMk/>
          <pc:sldMk cId="940088283" sldId="2147469069"/>
        </pc:sldMkLst>
        <pc:spChg chg="mod">
          <ac:chgData name="Ernesto Vergani" userId="ed7135d6-cb48-4596-b843-3910199b75fc" providerId="ADAL" clId="{5597E183-54D5-4B85-AE96-BCD3CA50A54C}" dt="2022-11-13T09:35:02.674" v="3" actId="20577"/>
          <ac:spMkLst>
            <pc:docMk/>
            <pc:sldMk cId="940088283" sldId="2147469069"/>
            <ac:spMk id="46" creationId="{0B0FAE48-6A5E-BA0A-79BB-5F59AB27A5EC}"/>
          </ac:spMkLst>
        </pc:spChg>
        <pc:spChg chg="mod">
          <ac:chgData name="Ernesto Vergani" userId="ed7135d6-cb48-4596-b843-3910199b75fc" providerId="ADAL" clId="{5597E183-54D5-4B85-AE96-BCD3CA50A54C}" dt="2022-11-13T09:34:51.215" v="2" actId="20577"/>
          <ac:spMkLst>
            <pc:docMk/>
            <pc:sldMk cId="940088283" sldId="2147469069"/>
            <ac:spMk id="70" creationId="{48CD805D-A3D0-BC2C-D2D5-BD873E192ED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8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B9BFF-87AB-424E-89E0-34BDD30C38F5}" type="datetimeFigureOut">
              <a:rPr lang="it-IT" smtClean="0"/>
              <a:pPr/>
              <a:t>13/11/2022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5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8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00ADC-75CE-4075-A30F-95ED53F791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487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A20DA-C52D-4A6C-8E5E-11FE4E5AD6A5}" type="datetimeFigureOut">
              <a:rPr lang="it-IT" smtClean="0"/>
              <a:pPr/>
              <a:t>13/11/2022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5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8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1BB0A-895B-431D-8B34-99E77D1C497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144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680BA2-F95F-485B-8000-3F18FBA373A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4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15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85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0"/>
          </p:nvPr>
        </p:nvSpPr>
        <p:spPr>
          <a:xfrm>
            <a:off x="1096378" y="1964069"/>
            <a:ext cx="4911919" cy="2929862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1477" b="1">
                <a:latin typeface="Arial" pitchFamily="34" charset="0"/>
                <a:cs typeface="Arial" pitchFamily="34" charset="0"/>
              </a:defRPr>
            </a:lvl1pPr>
            <a:lvl2pPr>
              <a:buFontTx/>
              <a:buBlip>
                <a:blip r:embed="rId2"/>
              </a:buBlip>
              <a:defRPr sz="1477">
                <a:latin typeface="Arial" pitchFamily="34" charset="0"/>
                <a:cs typeface="Arial" pitchFamily="34" charset="0"/>
              </a:defRPr>
            </a:lvl2pPr>
            <a:lvl3pPr>
              <a:defRPr sz="1477">
                <a:latin typeface="Arial" pitchFamily="34" charset="0"/>
                <a:cs typeface="Arial" pitchFamily="34" charset="0"/>
              </a:defRPr>
            </a:lvl3pPr>
            <a:lvl4pPr>
              <a:defRPr sz="1477">
                <a:latin typeface="Arial" pitchFamily="34" charset="0"/>
                <a:cs typeface="Arial" pitchFamily="34" charset="0"/>
              </a:defRPr>
            </a:lvl4pPr>
            <a:lvl5pPr>
              <a:defRPr sz="1477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contenuto 2"/>
          <p:cNvSpPr>
            <a:spLocks noGrp="1"/>
          </p:cNvSpPr>
          <p:nvPr>
            <p:ph idx="11"/>
          </p:nvPr>
        </p:nvSpPr>
        <p:spPr>
          <a:xfrm>
            <a:off x="6271434" y="1964069"/>
            <a:ext cx="4911919" cy="2929862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1477" b="1">
                <a:latin typeface="Arial" pitchFamily="34" charset="0"/>
                <a:cs typeface="Arial" pitchFamily="34" charset="0"/>
              </a:defRPr>
            </a:lvl1pPr>
            <a:lvl2pPr>
              <a:buFontTx/>
              <a:buBlip>
                <a:blip r:embed="rId2"/>
              </a:buBlip>
              <a:defRPr sz="1477">
                <a:latin typeface="Arial" pitchFamily="34" charset="0"/>
                <a:cs typeface="Arial" pitchFamily="34" charset="0"/>
              </a:defRPr>
            </a:lvl2pPr>
            <a:lvl3pPr>
              <a:defRPr sz="1477">
                <a:latin typeface="Arial" pitchFamily="34" charset="0"/>
                <a:cs typeface="Arial" pitchFamily="34" charset="0"/>
              </a:defRPr>
            </a:lvl3pPr>
            <a:lvl4pPr>
              <a:defRPr sz="1477">
                <a:latin typeface="Arial" pitchFamily="34" charset="0"/>
                <a:cs typeface="Arial" pitchFamily="34" charset="0"/>
              </a:defRPr>
            </a:lvl4pPr>
            <a:lvl5pPr>
              <a:defRPr sz="1477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832309" y="1196760"/>
            <a:ext cx="7106640" cy="558065"/>
          </a:xfrm>
          <a:prstGeom prst="rect">
            <a:avLst/>
          </a:prstGeom>
        </p:spPr>
        <p:txBody>
          <a:bodyPr lIns="90327" tIns="45163" rIns="90327" bIns="45163"/>
          <a:lstStyle>
            <a:lvl1pPr>
              <a:buNone/>
              <a:defRPr sz="2215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it-IT"/>
              <a:t>Fare clic per modificare</a:t>
            </a:r>
          </a:p>
        </p:txBody>
      </p:sp>
    </p:spTree>
    <p:extLst>
      <p:ext uri="{BB962C8B-B14F-4D97-AF65-F5344CB8AC3E}">
        <p14:creationId xmlns:p14="http://schemas.microsoft.com/office/powerpoint/2010/main" val="159850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hyperlink" Target="about:blank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D008D62-ED6A-4C7B-8E12-D0AA6D31E8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78062" y="4764850"/>
            <a:ext cx="4528457" cy="2349623"/>
          </a:xfrm>
          <a:prstGeom prst="rect">
            <a:avLst/>
          </a:prstGeom>
        </p:spPr>
      </p:pic>
      <p:cxnSp>
        <p:nvCxnSpPr>
          <p:cNvPr id="9" name="Connettore 1 19">
            <a:extLst>
              <a:ext uri="{FF2B5EF4-FFF2-40B4-BE49-F238E27FC236}">
                <a16:creationId xmlns:a16="http://schemas.microsoft.com/office/drawing/2014/main" id="{9072ADE4-0EDC-4F9A-AB5F-4BBEF52B3436}"/>
              </a:ext>
            </a:extLst>
          </p:cNvPr>
          <p:cNvCxnSpPr>
            <a:cxnSpLocks/>
          </p:cNvCxnSpPr>
          <p:nvPr userDrawn="1"/>
        </p:nvCxnSpPr>
        <p:spPr>
          <a:xfrm>
            <a:off x="494738" y="3683575"/>
            <a:ext cx="75909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0B78C246-8A69-4A25-AE54-04987172A029}"/>
              </a:ext>
            </a:extLst>
          </p:cNvPr>
          <p:cNvGrpSpPr/>
          <p:nvPr userDrawn="1"/>
        </p:nvGrpSpPr>
        <p:grpSpPr>
          <a:xfrm>
            <a:off x="551540" y="-749518"/>
            <a:ext cx="1897515" cy="1499035"/>
            <a:chOff x="1511811" y="-825644"/>
            <a:chExt cx="1897515" cy="1499035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A1FBF57-9243-4042-BEB7-1D1383678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1811" y="-365707"/>
              <a:ext cx="1492645" cy="1039098"/>
            </a:xfrm>
            <a:prstGeom prst="rect">
              <a:avLst/>
            </a:prstGeom>
          </p:spPr>
        </p:pic>
        <p:pic>
          <p:nvPicPr>
            <p:cNvPr id="12" name="Immagine 11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4D4997DB-0C2C-4F83-9EEE-61126F006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27642" y="-825644"/>
              <a:ext cx="1781684" cy="1240311"/>
            </a:xfrm>
            <a:prstGeom prst="rect">
              <a:avLst/>
            </a:prstGeom>
          </p:spPr>
        </p:pic>
      </p:grpSp>
      <p:pic>
        <p:nvPicPr>
          <p:cNvPr id="13" name="Elemento grafico 2">
            <a:extLst>
              <a:ext uri="{FF2B5EF4-FFF2-40B4-BE49-F238E27FC236}">
                <a16:creationId xmlns:a16="http://schemas.microsoft.com/office/drawing/2014/main" id="{2C656CA9-2F7A-4DFC-A17D-ABB1674255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1" b="21756"/>
          <a:stretch/>
        </p:blipFill>
        <p:spPr>
          <a:xfrm>
            <a:off x="8470762" y="490794"/>
            <a:ext cx="2943055" cy="4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9" r:id="rId2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5FFEB310-F33F-4544-8819-237453E80026}"/>
              </a:ext>
            </a:extLst>
          </p:cNvPr>
          <p:cNvSpPr txBox="1">
            <a:spLocks/>
          </p:cNvSpPr>
          <p:nvPr userDrawn="1"/>
        </p:nvSpPr>
        <p:spPr>
          <a:xfrm>
            <a:off x="7029898" y="2450481"/>
            <a:ext cx="3974153" cy="1371600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operativa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Mauro Macchi, 32 - 20124 Milano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799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Sede legale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Vittor Pisani, 7 - 20124 Milano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C9B858-5327-4262-8803-17218278AD2D}"/>
              </a:ext>
            </a:extLst>
          </p:cNvPr>
          <p:cNvSpPr/>
          <p:nvPr userDrawn="1"/>
        </p:nvSpPr>
        <p:spPr>
          <a:xfrm>
            <a:off x="6729632" y="5901242"/>
            <a:ext cx="5323822" cy="81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433" hangingPunct="0">
              <a:lnSpc>
                <a:spcPct val="120000"/>
              </a:lnSpc>
              <a:defRPr sz="900">
                <a:solidFill>
                  <a:srgbClr val="FFFFFF"/>
                </a:solidFill>
              </a:defRPr>
            </a:pPr>
            <a:r>
              <a:rPr lang="it-IT" sz="1000" i="1" kern="0">
                <a:solidFill>
                  <a:schemeClr val="bg1">
                    <a:lumMod val="85000"/>
                  </a:schemeClr>
                </a:solidFill>
                <a:sym typeface="Allianz Sans"/>
              </a:rPr>
              <a:t>Il presente documento è stato redatto a solo scopo informativo è pertanto da considerarsi ad esclusivo uso personale. In nessun caso tale documento potrà essere consegnato a terzi. È vietata, altresì, la rielaborazione e/o la riproduzione e/o la diffusione, anche parziale e su qualsiasi supporto, del presente documento.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98F6634C-79A6-4336-AF75-34F39CC3845C}"/>
              </a:ext>
            </a:extLst>
          </p:cNvPr>
          <p:cNvSpPr txBox="1">
            <a:spLocks/>
          </p:cNvSpPr>
          <p:nvPr userDrawn="1"/>
        </p:nvSpPr>
        <p:spPr>
          <a:xfrm>
            <a:off x="7561651" y="3674617"/>
            <a:ext cx="4113111" cy="1728192"/>
          </a:xfrm>
          <a:prstGeom prst="rect">
            <a:avLst/>
          </a:prstGeom>
          <a:solidFill>
            <a:srgbClr val="00597D"/>
          </a:solidFill>
        </p:spPr>
        <p:txBody>
          <a:bodyPr/>
          <a:lstStyle>
            <a:lvl1pPr marL="190500" indent="-1905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955675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331913" indent="-18573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714500" indent="-192088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1717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6289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0861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543300" indent="-192088" algn="l" defTabSz="966788" rtl="0" fontAlgn="base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2"/>
              <a:buChar char="n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1400" dirty="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Calibri"/>
              </a:rPr>
              <a:t>+39 0267079116 </a:t>
            </a: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lang="it-IT" sz="600" dirty="0">
              <a:solidFill>
                <a:schemeClr val="bg1"/>
              </a:solidFill>
              <a:latin typeface="Calibri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Calibri"/>
              </a:rPr>
              <a:t>+39 0266718295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infoeducation@gruppoexcellence.com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endParaRPr kumimoji="0" lang="it-IT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667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www.gruppoexcellence.com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20F6AD81-2AEB-4872-BAA8-C5DB069787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2889178" y="2093158"/>
            <a:ext cx="2500095" cy="300037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5646E87-71FD-441A-9167-0784469647A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62986" y="2381293"/>
            <a:ext cx="1452563" cy="1011195"/>
          </a:xfrm>
          <a:prstGeom prst="rect">
            <a:avLst/>
          </a:prstGeom>
        </p:spPr>
      </p:pic>
      <p:cxnSp>
        <p:nvCxnSpPr>
          <p:cNvPr id="20" name="Connettore 1 15">
            <a:extLst>
              <a:ext uri="{FF2B5EF4-FFF2-40B4-BE49-F238E27FC236}">
                <a16:creationId xmlns:a16="http://schemas.microsoft.com/office/drawing/2014/main" id="{FCDB5633-0CF1-43B5-8F26-8BAA2EF0F4D8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lemento grafico 25" descr="Telefono">
            <a:extLst>
              <a:ext uri="{FF2B5EF4-FFF2-40B4-BE49-F238E27FC236}">
                <a16:creationId xmlns:a16="http://schemas.microsoft.com/office/drawing/2014/main" id="{EFDA525D-D608-44C9-9E34-F998ACA0E606}"/>
              </a:ext>
            </a:extLst>
          </p:cNvPr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9418" y="3887164"/>
            <a:ext cx="328596" cy="328596"/>
          </a:xfrm>
          <a:prstGeom prst="rect">
            <a:avLst/>
          </a:prstGeom>
        </p:spPr>
      </p:pic>
      <p:pic>
        <p:nvPicPr>
          <p:cNvPr id="27" name="Elemento grafico 26" descr="Internet">
            <a:extLst>
              <a:ext uri="{FF2B5EF4-FFF2-40B4-BE49-F238E27FC236}">
                <a16:creationId xmlns:a16="http://schemas.microsoft.com/office/drawing/2014/main" id="{28004A6C-6321-40C2-A657-35B6AC584340}"/>
              </a:ext>
            </a:extLst>
          </p:cNvPr>
          <p:cNvPicPr>
            <a:picLocks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9418" y="5000218"/>
            <a:ext cx="328596" cy="328596"/>
          </a:xfrm>
          <a:prstGeom prst="rect">
            <a:avLst/>
          </a:prstGeom>
        </p:spPr>
      </p:pic>
      <p:pic>
        <p:nvPicPr>
          <p:cNvPr id="28" name="Elemento grafico 27" descr="Posta elettronica">
            <a:extLst>
              <a:ext uri="{FF2B5EF4-FFF2-40B4-BE49-F238E27FC236}">
                <a16:creationId xmlns:a16="http://schemas.microsoft.com/office/drawing/2014/main" id="{E5327972-3941-4D66-85FD-F0D6C4C30621}"/>
              </a:ext>
            </a:extLst>
          </p:cNvPr>
          <p:cNvPicPr>
            <a:picLocks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9418" y="4629200"/>
            <a:ext cx="328596" cy="328596"/>
          </a:xfrm>
          <a:prstGeom prst="rect">
            <a:avLst/>
          </a:prstGeom>
        </p:spPr>
      </p:pic>
      <p:pic>
        <p:nvPicPr>
          <p:cNvPr id="29" name="Elemento grafico 28" descr="Fax">
            <a:extLst>
              <a:ext uri="{FF2B5EF4-FFF2-40B4-BE49-F238E27FC236}">
                <a16:creationId xmlns:a16="http://schemas.microsoft.com/office/drawing/2014/main" id="{9AD9F08A-D4C7-4E07-9DE7-B88A4C9D904E}"/>
              </a:ext>
            </a:extLst>
          </p:cNvPr>
          <p:cNvPicPr>
            <a:picLocks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79418" y="4258182"/>
            <a:ext cx="328596" cy="328596"/>
          </a:xfrm>
          <a:prstGeom prst="rect">
            <a:avLst/>
          </a:prstGeom>
        </p:spPr>
      </p:pic>
      <p:pic>
        <p:nvPicPr>
          <p:cNvPr id="14" name="Elemento grafico 2">
            <a:extLst>
              <a:ext uri="{FF2B5EF4-FFF2-40B4-BE49-F238E27FC236}">
                <a16:creationId xmlns:a16="http://schemas.microsoft.com/office/drawing/2014/main" id="{12926FE0-A322-4EB4-9CA5-C0699A24D4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138917" y="1544340"/>
            <a:ext cx="2943055" cy="58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2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4C7CB78-53C3-4B60-A5BD-2A95A4BD8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065580"/>
              </a:clrFrom>
              <a:clrTo>
                <a:srgbClr val="065580">
                  <a:alpha val="0"/>
                </a:srgbClr>
              </a:clrTo>
            </a:clrChange>
          </a:blip>
          <a:srcRect r="33069"/>
          <a:stretch/>
        </p:blipFill>
        <p:spPr>
          <a:xfrm>
            <a:off x="6943949" y="2093158"/>
            <a:ext cx="2500095" cy="300037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4EA5869-AADE-4EA8-8C9C-6BB4573D12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17757" y="2381293"/>
            <a:ext cx="1452563" cy="1011195"/>
          </a:xfrm>
          <a:prstGeom prst="rect">
            <a:avLst/>
          </a:prstGeom>
        </p:spPr>
      </p:pic>
      <p:cxnSp>
        <p:nvCxnSpPr>
          <p:cNvPr id="9" name="Connettore 1 15">
            <a:extLst>
              <a:ext uri="{FF2B5EF4-FFF2-40B4-BE49-F238E27FC236}">
                <a16:creationId xmlns:a16="http://schemas.microsoft.com/office/drawing/2014/main" id="{2D140A0E-6B2B-46A9-B1D2-AE03C6426E60}"/>
              </a:ext>
            </a:extLst>
          </p:cNvPr>
          <p:cNvCxnSpPr/>
          <p:nvPr userDrawn="1"/>
        </p:nvCxnSpPr>
        <p:spPr>
          <a:xfrm>
            <a:off x="6729632" y="1416469"/>
            <a:ext cx="0" cy="43537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70E0B05-1B39-4C36-A1BC-0FD31A9E06DB}"/>
              </a:ext>
            </a:extLst>
          </p:cNvPr>
          <p:cNvSpPr txBox="1"/>
          <p:nvPr userDrawn="1"/>
        </p:nvSpPr>
        <p:spPr>
          <a:xfrm>
            <a:off x="1274617" y="2381297"/>
            <a:ext cx="5240703" cy="461665"/>
          </a:xfrm>
          <a:prstGeom prst="rect">
            <a:avLst/>
          </a:prstGeom>
          <a:solidFill>
            <a:srgbClr val="00597D"/>
          </a:solidFill>
        </p:spPr>
        <p:txBody>
          <a:bodyPr wrap="square" rtlCol="0">
            <a:spAutoFit/>
          </a:bodyPr>
          <a:lstStyle/>
          <a:p>
            <a:r>
              <a:rPr lang="it-IT" sz="2400" b="1">
                <a:solidFill>
                  <a:schemeClr val="bg1"/>
                </a:solidFill>
              </a:rPr>
              <a:t>Contatti:</a:t>
            </a:r>
          </a:p>
        </p:txBody>
      </p:sp>
    </p:spTree>
    <p:extLst>
      <p:ext uri="{BB962C8B-B14F-4D97-AF65-F5344CB8AC3E}">
        <p14:creationId xmlns:p14="http://schemas.microsoft.com/office/powerpoint/2010/main" val="19669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A448D48F-0DDA-4B8B-B273-6B1FB770B9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329"/>
          <a:stretch/>
        </p:blipFill>
        <p:spPr>
          <a:xfrm rot="16200000">
            <a:off x="10704329" y="-312241"/>
            <a:ext cx="1184851" cy="1809328"/>
          </a:xfrm>
          <a:prstGeom prst="rect">
            <a:avLst/>
          </a:prstGeom>
        </p:spPr>
      </p:pic>
      <p:cxnSp>
        <p:nvCxnSpPr>
          <p:cNvPr id="18" name="Connettore 1 4">
            <a:extLst>
              <a:ext uri="{FF2B5EF4-FFF2-40B4-BE49-F238E27FC236}">
                <a16:creationId xmlns:a16="http://schemas.microsoft.com/office/drawing/2014/main" id="{5BF149EC-5E31-42F1-8B58-7B2D5454F97B}"/>
              </a:ext>
            </a:extLst>
          </p:cNvPr>
          <p:cNvCxnSpPr>
            <a:cxnSpLocks/>
          </p:cNvCxnSpPr>
          <p:nvPr userDrawn="1"/>
        </p:nvCxnSpPr>
        <p:spPr>
          <a:xfrm>
            <a:off x="326131" y="965469"/>
            <a:ext cx="10318060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9">
            <a:extLst>
              <a:ext uri="{FF2B5EF4-FFF2-40B4-BE49-F238E27FC236}">
                <a16:creationId xmlns:a16="http://schemas.microsoft.com/office/drawing/2014/main" id="{5420419B-7AD8-4B0A-A2FC-6C5880C5473C}"/>
              </a:ext>
            </a:extLst>
          </p:cNvPr>
          <p:cNvCxnSpPr>
            <a:cxnSpLocks/>
          </p:cNvCxnSpPr>
          <p:nvPr userDrawn="1"/>
        </p:nvCxnSpPr>
        <p:spPr>
          <a:xfrm>
            <a:off x="326128" y="6384951"/>
            <a:ext cx="10318061" cy="0"/>
          </a:xfrm>
          <a:prstGeom prst="line">
            <a:avLst/>
          </a:prstGeom>
          <a:ln w="12700">
            <a:solidFill>
              <a:srgbClr val="005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5FBBA19C-0137-4AAF-9AF4-2249F36BBF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36912" y="6322797"/>
            <a:ext cx="776497" cy="540555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5F82BF79-E4C4-42B7-93DF-162083153EC1}"/>
              </a:ext>
            </a:extLst>
          </p:cNvPr>
          <p:cNvSpPr/>
          <p:nvPr userDrawn="1"/>
        </p:nvSpPr>
        <p:spPr>
          <a:xfrm>
            <a:off x="11286816" y="64615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fld id="{D0A3BDF1-C7F2-4542-A8B9-4DDC6C3AFD8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defTabSz="914377">
                <a:defRPr/>
              </a:pPr>
              <a:t>‹N›</a:t>
            </a:fld>
            <a:endParaRPr lang="it-IT" sz="1109" i="1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2" r:id="rId2"/>
  </p:sldLayoutIdLst>
  <p:hf hdr="0" ftr="0" dt="0"/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9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emf"/><Relationship Id="rId10" Type="http://schemas.openxmlformats.org/officeDocument/2006/relationships/image" Target="../media/image23.png"/><Relationship Id="rId9" Type="http://schemas.openxmlformats.org/officeDocument/2006/relationships/image" Target="../media/image22.sv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5366479-283A-3384-D742-5A02F1880FEF}"/>
              </a:ext>
            </a:extLst>
          </p:cNvPr>
          <p:cNvSpPr txBox="1"/>
          <p:nvPr/>
        </p:nvSpPr>
        <p:spPr>
          <a:xfrm>
            <a:off x="306752" y="6390293"/>
            <a:ext cx="5600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Fonte: Banca d’Italia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399F953-CC6E-FAF0-8321-816C260FADBA}"/>
              </a:ext>
            </a:extLst>
          </p:cNvPr>
          <p:cNvSpPr/>
          <p:nvPr/>
        </p:nvSpPr>
        <p:spPr>
          <a:xfrm>
            <a:off x="3791130" y="1338646"/>
            <a:ext cx="1260000" cy="1260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accent1"/>
                </a:solidFill>
              </a:rPr>
              <a:t>circa</a:t>
            </a:r>
            <a:endParaRPr lang="it-IT" sz="1050" b="1" dirty="0">
              <a:solidFill>
                <a:schemeClr val="accent1"/>
              </a:solidFill>
            </a:endParaRPr>
          </a:p>
          <a:p>
            <a:pPr algn="ctr"/>
            <a:r>
              <a:rPr lang="it-IT" sz="2800" b="1" dirty="0">
                <a:solidFill>
                  <a:schemeClr val="accent1"/>
                </a:solidFill>
              </a:rPr>
              <a:t>230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sz="1050" i="1" dirty="0">
                <a:solidFill>
                  <a:schemeClr val="accent1"/>
                </a:solidFill>
              </a:rPr>
              <a:t>migliaia</a:t>
            </a:r>
            <a:r>
              <a:rPr lang="it-IT" i="1" dirty="0">
                <a:solidFill>
                  <a:schemeClr val="accent1"/>
                </a:solidFill>
              </a:rPr>
              <a:t> €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6AAB73D-5E12-3AF3-7073-0F63B9A9FC6C}"/>
              </a:ext>
            </a:extLst>
          </p:cNvPr>
          <p:cNvSpPr/>
          <p:nvPr/>
        </p:nvSpPr>
        <p:spPr>
          <a:xfrm>
            <a:off x="8589359" y="1338646"/>
            <a:ext cx="1260000" cy="1260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accent1"/>
                </a:solidFill>
              </a:rPr>
              <a:t>meno di</a:t>
            </a:r>
          </a:p>
          <a:p>
            <a:pPr algn="ctr"/>
            <a:r>
              <a:rPr lang="it-IT" sz="2800" b="1" dirty="0">
                <a:solidFill>
                  <a:schemeClr val="accent1"/>
                </a:solidFill>
              </a:rPr>
              <a:t>10</a:t>
            </a:r>
          </a:p>
          <a:p>
            <a:pPr algn="ctr"/>
            <a:r>
              <a:rPr lang="it-IT" sz="1050" i="1" dirty="0">
                <a:solidFill>
                  <a:schemeClr val="accent1"/>
                </a:solidFill>
              </a:rPr>
              <a:t>percento</a:t>
            </a:r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1A8E9B15-B521-97B0-0B1C-20BE19F23706}"/>
              </a:ext>
            </a:extLst>
          </p:cNvPr>
          <p:cNvSpPr/>
          <p:nvPr/>
        </p:nvSpPr>
        <p:spPr>
          <a:xfrm>
            <a:off x="3757574" y="3011418"/>
            <a:ext cx="1260000" cy="12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accent1">
                    <a:lumMod val="75000"/>
                  </a:schemeClr>
                </a:solidFill>
              </a:rPr>
              <a:t>circa</a:t>
            </a:r>
            <a:endParaRPr lang="it-IT" sz="105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050" i="1" dirty="0">
                <a:solidFill>
                  <a:schemeClr val="accent1">
                    <a:lumMod val="75000"/>
                  </a:schemeClr>
                </a:solidFill>
              </a:rPr>
              <a:t>migliaia</a:t>
            </a:r>
            <a:r>
              <a:rPr lang="it-IT" i="1" dirty="0">
                <a:solidFill>
                  <a:schemeClr val="accent1">
                    <a:lumMod val="75000"/>
                  </a:schemeClr>
                </a:solidFill>
              </a:rPr>
              <a:t> €</a:t>
            </a:r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AC216ADF-8FAB-E39F-F9B2-299B67C00DE0}"/>
              </a:ext>
            </a:extLst>
          </p:cNvPr>
          <p:cNvSpPr/>
          <p:nvPr/>
        </p:nvSpPr>
        <p:spPr>
          <a:xfrm>
            <a:off x="3724018" y="4671230"/>
            <a:ext cx="1260000" cy="126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tx2">
                    <a:lumMod val="50000"/>
                  </a:schemeClr>
                </a:solidFill>
              </a:rPr>
              <a:t>circa</a:t>
            </a:r>
            <a:endParaRPr lang="it-IT" sz="10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it-IT" sz="2800" b="1" dirty="0">
                <a:solidFill>
                  <a:schemeClr val="tx2">
                    <a:lumMod val="50000"/>
                  </a:schemeClr>
                </a:solidFill>
              </a:rPr>
              <a:t>12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1050" i="1" dirty="0">
                <a:solidFill>
                  <a:schemeClr val="tx2">
                    <a:lumMod val="50000"/>
                  </a:schemeClr>
                </a:solidFill>
              </a:rPr>
              <a:t>migliaia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 €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36A4B807-D7B5-5BF1-5256-44464DA4E868}"/>
              </a:ext>
            </a:extLst>
          </p:cNvPr>
          <p:cNvSpPr/>
          <p:nvPr/>
        </p:nvSpPr>
        <p:spPr>
          <a:xfrm>
            <a:off x="8589359" y="4671230"/>
            <a:ext cx="1260000" cy="126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tx2">
                    <a:lumMod val="50000"/>
                  </a:schemeClr>
                </a:solidFill>
              </a:rPr>
              <a:t>quasi</a:t>
            </a:r>
          </a:p>
          <a:p>
            <a:pPr algn="ctr"/>
            <a:r>
              <a:rPr lang="it-IT" sz="2800" b="1" dirty="0">
                <a:solidFill>
                  <a:schemeClr val="tx2">
                    <a:lumMod val="50000"/>
                  </a:schemeClr>
                </a:solidFill>
              </a:rPr>
              <a:t>6</a:t>
            </a:r>
          </a:p>
          <a:p>
            <a:pPr algn="ctr"/>
            <a:r>
              <a:rPr lang="it-IT" sz="1050" i="1" dirty="0">
                <a:solidFill>
                  <a:schemeClr val="tx2">
                    <a:lumMod val="50000"/>
                  </a:schemeClr>
                </a:solidFill>
              </a:rPr>
              <a:t>percento</a:t>
            </a:r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ECC6617F-7B90-D083-4629-9E86CEE23B23}"/>
              </a:ext>
            </a:extLst>
          </p:cNvPr>
          <p:cNvSpPr/>
          <p:nvPr/>
        </p:nvSpPr>
        <p:spPr>
          <a:xfrm>
            <a:off x="8589359" y="3011418"/>
            <a:ext cx="1260000" cy="12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i="1" dirty="0">
                <a:solidFill>
                  <a:schemeClr val="accent1">
                    <a:lumMod val="75000"/>
                  </a:schemeClr>
                </a:solidFill>
              </a:rPr>
              <a:t>circa</a:t>
            </a:r>
            <a:endParaRPr lang="it-IT" sz="105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32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050" i="1" dirty="0">
                <a:solidFill>
                  <a:schemeClr val="accent1">
                    <a:lumMod val="75000"/>
                  </a:schemeClr>
                </a:solidFill>
              </a:rPr>
              <a:t>migliaia</a:t>
            </a:r>
            <a:r>
              <a:rPr lang="it-IT" i="1" dirty="0">
                <a:solidFill>
                  <a:schemeClr val="accent1">
                    <a:lumMod val="75000"/>
                  </a:schemeClr>
                </a:solidFill>
              </a:rPr>
              <a:t> €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F2D08FC2-6DE3-885F-7A1D-57807120EAAC}"/>
              </a:ext>
            </a:extLst>
          </p:cNvPr>
          <p:cNvSpPr txBox="1"/>
          <p:nvPr/>
        </p:nvSpPr>
        <p:spPr>
          <a:xfrm>
            <a:off x="1419214" y="1503925"/>
            <a:ext cx="2379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/>
              <a:t>Ricchezza media </a:t>
            </a:r>
            <a:r>
              <a:rPr lang="it-IT" sz="1600" i="1" dirty="0"/>
              <a:t>(immobiliare e mobiliare)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1FE5BA86-C283-70A9-DDBB-C70D19B18FB8}"/>
              </a:ext>
            </a:extLst>
          </p:cNvPr>
          <p:cNvSpPr txBox="1"/>
          <p:nvPr/>
        </p:nvSpPr>
        <p:spPr>
          <a:xfrm>
            <a:off x="1496548" y="3462478"/>
            <a:ext cx="2379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/>
              <a:t>Reddito medio annuale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1DFEDFC9-62EE-BD40-ECD3-C062C26EB6B6}"/>
              </a:ext>
            </a:extLst>
          </p:cNvPr>
          <p:cNvSpPr txBox="1"/>
          <p:nvPr/>
        </p:nvSpPr>
        <p:spPr>
          <a:xfrm>
            <a:off x="1419214" y="5002362"/>
            <a:ext cx="251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/>
              <a:t>Decremento annuale di ricchezza 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34AEEF61-9473-ACE6-A791-A94CF11D2B61}"/>
              </a:ext>
            </a:extLst>
          </p:cNvPr>
          <p:cNvSpPr txBox="1"/>
          <p:nvPr/>
        </p:nvSpPr>
        <p:spPr>
          <a:xfrm>
            <a:off x="6099793" y="1801139"/>
            <a:ext cx="2201176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it-IT" sz="1600" b="1" i="1" dirty="0"/>
              <a:t>Indebitamento medio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377F1FE1-2ED4-5670-8C7C-EE7F1E53DFF2}"/>
              </a:ext>
            </a:extLst>
          </p:cNvPr>
          <p:cNvSpPr txBox="1"/>
          <p:nvPr/>
        </p:nvSpPr>
        <p:spPr>
          <a:xfrm>
            <a:off x="6151951" y="3530914"/>
            <a:ext cx="2201176" cy="338554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it-IT" sz="1600" b="1" i="1" dirty="0"/>
              <a:t>Spese medie annuali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ABF1F800-37B5-0E7A-EB69-B31D96377AB5}"/>
              </a:ext>
            </a:extLst>
          </p:cNvPr>
          <p:cNvSpPr txBox="1"/>
          <p:nvPr/>
        </p:nvSpPr>
        <p:spPr>
          <a:xfrm>
            <a:off x="6145512" y="5006501"/>
            <a:ext cx="2412333" cy="58477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it-IT" sz="1600" b="1" i="1" dirty="0"/>
              <a:t>Decremento del patrimonio su base annua</a:t>
            </a:r>
          </a:p>
        </p:txBody>
      </p:sp>
      <p:sp>
        <p:nvSpPr>
          <p:cNvPr id="50" name="Titolo 5">
            <a:extLst>
              <a:ext uri="{FF2B5EF4-FFF2-40B4-BE49-F238E27FC236}">
                <a16:creationId xmlns:a16="http://schemas.microsoft.com/office/drawing/2014/main" id="{99E4D569-5AFA-78CB-8FE2-1EA3E8F79418}"/>
              </a:ext>
            </a:extLst>
          </p:cNvPr>
          <p:cNvSpPr txBox="1">
            <a:spLocks/>
          </p:cNvSpPr>
          <p:nvPr/>
        </p:nvSpPr>
        <p:spPr>
          <a:xfrm>
            <a:off x="290878" y="322433"/>
            <a:ext cx="10801997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200" b="1" dirty="0">
                <a:solidFill>
                  <a:srgbClr val="005580"/>
                </a:solidFill>
                <a:latin typeface="Calibri"/>
              </a:rPr>
              <a:t>Patrimonio, reddito e risparmi degli over 65</a:t>
            </a:r>
          </a:p>
        </p:txBody>
      </p:sp>
    </p:spTree>
    <p:extLst>
      <p:ext uri="{BB962C8B-B14F-4D97-AF65-F5344CB8AC3E}">
        <p14:creationId xmlns:p14="http://schemas.microsoft.com/office/powerpoint/2010/main" val="162590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olo 5">
            <a:extLst>
              <a:ext uri="{FF2B5EF4-FFF2-40B4-BE49-F238E27FC236}">
                <a16:creationId xmlns:a16="http://schemas.microsoft.com/office/drawing/2014/main" id="{7ECC5DA8-3BBD-A641-4502-95E5CE3DE470}"/>
              </a:ext>
            </a:extLst>
          </p:cNvPr>
          <p:cNvSpPr txBox="1">
            <a:spLocks/>
          </p:cNvSpPr>
          <p:nvPr/>
        </p:nvSpPr>
        <p:spPr>
          <a:xfrm>
            <a:off x="475129" y="234191"/>
            <a:ext cx="10432384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200" b="1" dirty="0">
                <a:solidFill>
                  <a:srgbClr val="005580"/>
                </a:solidFill>
                <a:latin typeface="Calibri"/>
              </a:rPr>
              <a:t>Gli over 65 e il mondo bancario-assicurativo: cosa possiedono e dove comprano</a:t>
            </a:r>
            <a:endParaRPr kumimoji="0" lang="it-IT" sz="2200" b="1" i="0" u="none" strike="noStrike" kern="1200" cap="none" spc="0" normalizeH="0" baseline="0" noProof="0" dirty="0">
              <a:ln>
                <a:noFill/>
              </a:ln>
              <a:solidFill>
                <a:srgbClr val="00558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3" name="Ovale 42">
            <a:extLst>
              <a:ext uri="{FF2B5EF4-FFF2-40B4-BE49-F238E27FC236}">
                <a16:creationId xmlns:a16="http://schemas.microsoft.com/office/drawing/2014/main" id="{164F6ADE-DC07-EF97-783F-B95C81790C5C}"/>
              </a:ext>
            </a:extLst>
          </p:cNvPr>
          <p:cNvSpPr/>
          <p:nvPr/>
        </p:nvSpPr>
        <p:spPr>
          <a:xfrm>
            <a:off x="6547963" y="1716783"/>
            <a:ext cx="888922" cy="855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accent1">
                    <a:lumMod val="75000"/>
                  </a:schemeClr>
                </a:solidFill>
              </a:rPr>
              <a:t>oltre</a:t>
            </a:r>
            <a:endParaRPr lang="it-IT" sz="9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85</a:t>
            </a:r>
            <a:r>
              <a:rPr lang="it-IT" sz="1400" b="1" dirty="0">
                <a:solidFill>
                  <a:schemeClr val="accent1">
                    <a:lumMod val="7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accent1">
                    <a:lumMod val="75000"/>
                  </a:schemeClr>
                </a:solidFill>
              </a:rPr>
              <a:t>dei senior</a:t>
            </a:r>
            <a:endParaRPr lang="it-IT"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6214BF6F-A9BC-6538-8746-1A6F868ED721}"/>
              </a:ext>
            </a:extLst>
          </p:cNvPr>
          <p:cNvSpPr/>
          <p:nvPr/>
        </p:nvSpPr>
        <p:spPr>
          <a:xfrm>
            <a:off x="6547963" y="2949174"/>
            <a:ext cx="888922" cy="855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i="1" dirty="0">
                <a:solidFill>
                  <a:schemeClr val="accent1">
                    <a:lumMod val="75000"/>
                  </a:schemeClr>
                </a:solidFill>
              </a:rPr>
              <a:t>oltre</a:t>
            </a:r>
            <a:endParaRPr lang="it-IT" sz="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accent1">
                    <a:lumMod val="75000"/>
                  </a:schemeClr>
                </a:solidFill>
              </a:rPr>
              <a:t>prodotti</a:t>
            </a:r>
            <a:endParaRPr lang="it-IT" sz="1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B0FAE48-6A5E-BA0A-79BB-5F59AB27A5EC}"/>
              </a:ext>
            </a:extLst>
          </p:cNvPr>
          <p:cNvSpPr txBox="1"/>
          <p:nvPr/>
        </p:nvSpPr>
        <p:spPr>
          <a:xfrm>
            <a:off x="7576836" y="1841447"/>
            <a:ext cx="2133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2">
                    <a:lumMod val="75000"/>
                  </a:schemeClr>
                </a:solidFill>
              </a:rPr>
              <a:t>hanno almeno 1 prodotto assicurativo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F423C98-7F45-7A04-E20E-1EBF006EF5A2}"/>
              </a:ext>
            </a:extLst>
          </p:cNvPr>
          <p:cNvSpPr txBox="1"/>
          <p:nvPr/>
        </p:nvSpPr>
        <p:spPr>
          <a:xfrm>
            <a:off x="7595027" y="3007749"/>
            <a:ext cx="2565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2">
                    <a:lumMod val="75000"/>
                  </a:schemeClr>
                </a:solidFill>
              </a:rPr>
              <a:t>il numero medio dei prodotti assicurativi in possesso dei senior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4522FB28-5730-93FE-E0D5-C88D557F71AC}"/>
              </a:ext>
            </a:extLst>
          </p:cNvPr>
          <p:cNvSpPr txBox="1"/>
          <p:nvPr/>
        </p:nvSpPr>
        <p:spPr>
          <a:xfrm>
            <a:off x="7595026" y="4198155"/>
            <a:ext cx="23451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2">
                    <a:lumMod val="75000"/>
                  </a:schemeClr>
                </a:solidFill>
              </a:rPr>
              <a:t>comprano i prodotti assicurativi attraverso le agenzie</a:t>
            </a:r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149DB0F6-E441-E6A9-B040-E297E05F66FE}"/>
              </a:ext>
            </a:extLst>
          </p:cNvPr>
          <p:cNvSpPr/>
          <p:nvPr/>
        </p:nvSpPr>
        <p:spPr>
          <a:xfrm>
            <a:off x="6547963" y="4181565"/>
            <a:ext cx="888922" cy="855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accent1">
                    <a:lumMod val="75000"/>
                  </a:schemeClr>
                </a:solidFill>
              </a:rPr>
              <a:t>oltre</a:t>
            </a:r>
            <a:endParaRPr lang="it-IT" sz="9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72</a:t>
            </a:r>
            <a:r>
              <a:rPr lang="it-IT" sz="1400" b="1" dirty="0">
                <a:solidFill>
                  <a:schemeClr val="accent1">
                    <a:lumMod val="7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accent1">
                    <a:lumMod val="75000"/>
                  </a:schemeClr>
                </a:solidFill>
              </a:rPr>
              <a:t>dei senior</a:t>
            </a:r>
            <a:endParaRPr lang="it-IT"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D7AA4F1F-1B3C-A295-04B6-9E5822FADC0E}"/>
              </a:ext>
            </a:extLst>
          </p:cNvPr>
          <p:cNvSpPr txBox="1"/>
          <p:nvPr/>
        </p:nvSpPr>
        <p:spPr>
          <a:xfrm>
            <a:off x="7595026" y="5530241"/>
            <a:ext cx="2133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2">
                    <a:lumMod val="75000"/>
                  </a:schemeClr>
                </a:solidFill>
              </a:rPr>
              <a:t>comprano i prodotti assicurativi attraverso le banche</a:t>
            </a:r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8BCB658C-5FA7-BD2B-7BE8-320448B8135C}"/>
              </a:ext>
            </a:extLst>
          </p:cNvPr>
          <p:cNvSpPr/>
          <p:nvPr/>
        </p:nvSpPr>
        <p:spPr>
          <a:xfrm>
            <a:off x="6547963" y="5413956"/>
            <a:ext cx="888922" cy="855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accent1">
                    <a:lumMod val="75000"/>
                  </a:schemeClr>
                </a:solidFill>
              </a:rPr>
              <a:t>oltre</a:t>
            </a:r>
            <a:endParaRPr lang="it-IT" sz="9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17</a:t>
            </a:r>
            <a:r>
              <a:rPr lang="it-IT" sz="1400" b="1" dirty="0">
                <a:solidFill>
                  <a:schemeClr val="accent1">
                    <a:lumMod val="7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accent1">
                    <a:lumMod val="75000"/>
                  </a:schemeClr>
                </a:solidFill>
              </a:rPr>
              <a:t>dei senior</a:t>
            </a:r>
            <a:endParaRPr lang="it-IT"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19B7582D-B5F5-708B-D92F-57A08FCE5B94}"/>
              </a:ext>
            </a:extLst>
          </p:cNvPr>
          <p:cNvGrpSpPr/>
          <p:nvPr/>
        </p:nvGrpSpPr>
        <p:grpSpPr>
          <a:xfrm>
            <a:off x="6384461" y="1109709"/>
            <a:ext cx="3555687" cy="307777"/>
            <a:chOff x="3400396" y="1401755"/>
            <a:chExt cx="3600000" cy="323667"/>
          </a:xfrm>
        </p:grpSpPr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288C9BB8-7555-AE15-94B4-2F4491C91867}"/>
                </a:ext>
              </a:extLst>
            </p:cNvPr>
            <p:cNvCxnSpPr>
              <a:cxnSpLocks/>
            </p:cNvCxnSpPr>
            <p:nvPr/>
          </p:nvCxnSpPr>
          <p:spPr>
            <a:xfrm>
              <a:off x="3400396" y="1555643"/>
              <a:ext cx="3600000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577B75C8-63F9-4445-06BD-6375E9C65FFF}"/>
                </a:ext>
              </a:extLst>
            </p:cNvPr>
            <p:cNvSpPr txBox="1"/>
            <p:nvPr/>
          </p:nvSpPr>
          <p:spPr>
            <a:xfrm>
              <a:off x="4229290" y="1401755"/>
              <a:ext cx="2086379" cy="32366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1400" b="1" i="1" dirty="0">
                  <a:solidFill>
                    <a:schemeClr val="tx2">
                      <a:lumMod val="75000"/>
                    </a:schemeClr>
                  </a:solidFill>
                </a:rPr>
                <a:t>MONDO ASSICURATIVO</a:t>
              </a:r>
            </a:p>
          </p:txBody>
        </p:sp>
      </p:grpSp>
      <p:cxnSp>
        <p:nvCxnSpPr>
          <p:cNvPr id="65" name="Connettore diritto 64">
            <a:extLst>
              <a:ext uri="{FF2B5EF4-FFF2-40B4-BE49-F238E27FC236}">
                <a16:creationId xmlns:a16="http://schemas.microsoft.com/office/drawing/2014/main" id="{B484CEE1-2B3C-A422-0D37-FFAEE5FFC9EA}"/>
              </a:ext>
            </a:extLst>
          </p:cNvPr>
          <p:cNvCxnSpPr>
            <a:cxnSpLocks/>
          </p:cNvCxnSpPr>
          <p:nvPr/>
        </p:nvCxnSpPr>
        <p:spPr>
          <a:xfrm>
            <a:off x="2192374" y="1250856"/>
            <a:ext cx="3555687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CA02D06B-781A-26CE-802E-B22ECFF5E106}"/>
              </a:ext>
            </a:extLst>
          </p:cNvPr>
          <p:cNvSpPr txBox="1"/>
          <p:nvPr/>
        </p:nvSpPr>
        <p:spPr>
          <a:xfrm>
            <a:off x="3147981" y="1096910"/>
            <a:ext cx="17288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MONDO BANCARIO</a:t>
            </a:r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0780FB9C-6B28-9D33-B64C-C0066F3BBB7C}"/>
              </a:ext>
            </a:extLst>
          </p:cNvPr>
          <p:cNvSpPr/>
          <p:nvPr/>
        </p:nvSpPr>
        <p:spPr>
          <a:xfrm>
            <a:off x="2357872" y="1832199"/>
            <a:ext cx="888922" cy="8558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31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dei risparmi</a:t>
            </a: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E0B53177-F6C6-6324-2592-21986809B925}"/>
              </a:ext>
            </a:extLst>
          </p:cNvPr>
          <p:cNvSpPr txBox="1"/>
          <p:nvPr/>
        </p:nvSpPr>
        <p:spPr>
          <a:xfrm>
            <a:off x="3423321" y="1916341"/>
            <a:ext cx="226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livello medio degli investimenti finanziari rispetto a risparmi totali </a:t>
            </a:r>
          </a:p>
        </p:txBody>
      </p:sp>
      <p:sp>
        <p:nvSpPr>
          <p:cNvPr id="69" name="Ovale 68">
            <a:extLst>
              <a:ext uri="{FF2B5EF4-FFF2-40B4-BE49-F238E27FC236}">
                <a16:creationId xmlns:a16="http://schemas.microsoft.com/office/drawing/2014/main" id="{AC1B57E4-9E4A-6FB9-4A36-0F828A9EB61A}"/>
              </a:ext>
            </a:extLst>
          </p:cNvPr>
          <p:cNvSpPr/>
          <p:nvPr/>
        </p:nvSpPr>
        <p:spPr>
          <a:xfrm>
            <a:off x="2376536" y="3022687"/>
            <a:ext cx="888922" cy="8558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62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dei senior</a:t>
            </a: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48CD805D-A3D0-BC2C-D2D5-BD873E192ED5}"/>
              </a:ext>
            </a:extLst>
          </p:cNvPr>
          <p:cNvSpPr txBox="1"/>
          <p:nvPr/>
        </p:nvSpPr>
        <p:spPr>
          <a:xfrm>
            <a:off x="3441985" y="3093484"/>
            <a:ext cx="226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Possiede almeno un prodotto di investimento finanziario</a:t>
            </a:r>
          </a:p>
        </p:txBody>
      </p:sp>
      <p:sp>
        <p:nvSpPr>
          <p:cNvPr id="71" name="Ovale 70">
            <a:extLst>
              <a:ext uri="{FF2B5EF4-FFF2-40B4-BE49-F238E27FC236}">
                <a16:creationId xmlns:a16="http://schemas.microsoft.com/office/drawing/2014/main" id="{691F52F0-EBF4-DEA0-4507-1942406F2FEA}"/>
              </a:ext>
            </a:extLst>
          </p:cNvPr>
          <p:cNvSpPr/>
          <p:nvPr/>
        </p:nvSpPr>
        <p:spPr>
          <a:xfrm>
            <a:off x="2376536" y="4185757"/>
            <a:ext cx="888922" cy="8558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36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dei senior</a:t>
            </a: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1BFFD46F-02D3-7E52-C4F5-52BE3EA1E008}"/>
              </a:ext>
            </a:extLst>
          </p:cNvPr>
          <p:cNvSpPr txBox="1"/>
          <p:nvPr/>
        </p:nvSpPr>
        <p:spPr>
          <a:xfrm>
            <a:off x="3404150" y="4369603"/>
            <a:ext cx="22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Possiede azioni e obbligazioni</a:t>
            </a:r>
          </a:p>
        </p:txBody>
      </p:sp>
      <p:sp>
        <p:nvSpPr>
          <p:cNvPr id="73" name="Ovale 72">
            <a:extLst>
              <a:ext uri="{FF2B5EF4-FFF2-40B4-BE49-F238E27FC236}">
                <a16:creationId xmlns:a16="http://schemas.microsoft.com/office/drawing/2014/main" id="{A1295C55-5C52-6D8A-9A34-74F3F14DC2BD}"/>
              </a:ext>
            </a:extLst>
          </p:cNvPr>
          <p:cNvSpPr/>
          <p:nvPr/>
        </p:nvSpPr>
        <p:spPr>
          <a:xfrm>
            <a:off x="2376536" y="5300004"/>
            <a:ext cx="888922" cy="8558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dei senior</a:t>
            </a:r>
            <a:endParaRPr lang="it-IT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54869C6B-28BF-4A4A-1C5B-0893CC7D722D}"/>
              </a:ext>
            </a:extLst>
          </p:cNvPr>
          <p:cNvSpPr txBox="1"/>
          <p:nvPr/>
        </p:nvSpPr>
        <p:spPr>
          <a:xfrm>
            <a:off x="3404150" y="5417155"/>
            <a:ext cx="226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Possiede azioni, obbligazioni e gestioni patrimoniali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A3D0C3-9239-76C9-2381-5DC9A4FFAD96}"/>
              </a:ext>
            </a:extLst>
          </p:cNvPr>
          <p:cNvSpPr txBox="1"/>
          <p:nvPr/>
        </p:nvSpPr>
        <p:spPr>
          <a:xfrm>
            <a:off x="326558" y="6372560"/>
            <a:ext cx="3542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Fonte: indagine Excellence su campione di 500 over 65</a:t>
            </a:r>
          </a:p>
        </p:txBody>
      </p:sp>
    </p:spTree>
    <p:extLst>
      <p:ext uri="{BB962C8B-B14F-4D97-AF65-F5344CB8AC3E}">
        <p14:creationId xmlns:p14="http://schemas.microsoft.com/office/powerpoint/2010/main" val="94008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olo 5">
            <a:extLst>
              <a:ext uri="{FF2B5EF4-FFF2-40B4-BE49-F238E27FC236}">
                <a16:creationId xmlns:a16="http://schemas.microsoft.com/office/drawing/2014/main" id="{7ECC5DA8-3BBD-A641-4502-95E5CE3DE470}"/>
              </a:ext>
            </a:extLst>
          </p:cNvPr>
          <p:cNvSpPr txBox="1">
            <a:spLocks/>
          </p:cNvSpPr>
          <p:nvPr/>
        </p:nvSpPr>
        <p:spPr>
          <a:xfrm>
            <a:off x="420343" y="223021"/>
            <a:ext cx="10432384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200" b="1" dirty="0">
                <a:solidFill>
                  <a:srgbClr val="005580"/>
                </a:solidFill>
                <a:latin typeface="Calibri"/>
              </a:rPr>
              <a:t>Interesse degli over 65 ad investire e fiducia verso gli attori finanziari e assicurativi</a:t>
            </a:r>
            <a:endParaRPr kumimoji="0" lang="it-IT" sz="2200" b="1" i="0" u="none" strike="noStrike" kern="1200" cap="none" spc="0" normalizeH="0" baseline="0" noProof="0" dirty="0">
              <a:ln>
                <a:noFill/>
              </a:ln>
              <a:solidFill>
                <a:srgbClr val="00558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28B1A0FA-27D2-344B-0811-2F1A6F82B538}"/>
              </a:ext>
            </a:extLst>
          </p:cNvPr>
          <p:cNvSpPr txBox="1"/>
          <p:nvPr/>
        </p:nvSpPr>
        <p:spPr>
          <a:xfrm>
            <a:off x="326558" y="6372560"/>
            <a:ext cx="3542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Fonte: indagine Excellence su campione di 500 over 65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C6A848D-5110-E253-5013-B5DDC73BE6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60" t="21207" b="10646"/>
          <a:stretch/>
        </p:blipFill>
        <p:spPr>
          <a:xfrm>
            <a:off x="403248" y="2411755"/>
            <a:ext cx="7968259" cy="23126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96CC29-D0D5-9120-7440-740F01C129C6}"/>
              </a:ext>
            </a:extLst>
          </p:cNvPr>
          <p:cNvSpPr txBox="1"/>
          <p:nvPr/>
        </p:nvSpPr>
        <p:spPr>
          <a:xfrm>
            <a:off x="420343" y="1011380"/>
            <a:ext cx="27662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% del totale dei rispondenti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063FCA0-2BE9-759D-0749-52B193911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08" r="73749" b="11797"/>
          <a:stretch/>
        </p:blipFill>
        <p:spPr>
          <a:xfrm>
            <a:off x="8503238" y="2397542"/>
            <a:ext cx="2868147" cy="23268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B53F192-243C-9AE0-3D53-9D728062F3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13" t="84850" r="38845" b="1394"/>
          <a:stretch/>
        </p:blipFill>
        <p:spPr>
          <a:xfrm>
            <a:off x="9007716" y="1149928"/>
            <a:ext cx="2363669" cy="486472"/>
          </a:xfrm>
          <a:prstGeom prst="rect">
            <a:avLst/>
          </a:prstGeom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8A8A520-5931-98ED-C527-B5BD1A07C09E}"/>
              </a:ext>
            </a:extLst>
          </p:cNvPr>
          <p:cNvSpPr txBox="1"/>
          <p:nvPr/>
        </p:nvSpPr>
        <p:spPr>
          <a:xfrm>
            <a:off x="420343" y="2028092"/>
            <a:ext cx="795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Interesse da investire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784FDEC-56D0-A1A8-9490-4AA06497F7F3}"/>
              </a:ext>
            </a:extLst>
          </p:cNvPr>
          <p:cNvSpPr txBox="1"/>
          <p:nvPr/>
        </p:nvSpPr>
        <p:spPr>
          <a:xfrm>
            <a:off x="8485827" y="2028093"/>
            <a:ext cx="2205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Fiducia verso gli operatori</a:t>
            </a:r>
          </a:p>
        </p:txBody>
      </p:sp>
    </p:spTree>
    <p:extLst>
      <p:ext uri="{BB962C8B-B14F-4D97-AF65-F5344CB8AC3E}">
        <p14:creationId xmlns:p14="http://schemas.microsoft.com/office/powerpoint/2010/main" val="290638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ttangolo 117">
            <a:extLst>
              <a:ext uri="{FF2B5EF4-FFF2-40B4-BE49-F238E27FC236}">
                <a16:creationId xmlns:a16="http://schemas.microsoft.com/office/drawing/2014/main" id="{D089ADFD-F8D0-51CD-9FF0-154691D02FB5}"/>
              </a:ext>
            </a:extLst>
          </p:cNvPr>
          <p:cNvSpPr/>
          <p:nvPr/>
        </p:nvSpPr>
        <p:spPr>
          <a:xfrm>
            <a:off x="166255" y="7945182"/>
            <a:ext cx="10546772" cy="238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/>
          </a:p>
        </p:txBody>
      </p:sp>
      <p:sp>
        <p:nvSpPr>
          <p:cNvPr id="152" name="CasellaDiTesto 151">
            <a:extLst>
              <a:ext uri="{FF2B5EF4-FFF2-40B4-BE49-F238E27FC236}">
                <a16:creationId xmlns:a16="http://schemas.microsoft.com/office/drawing/2014/main" id="{04F1F1A9-B646-E0A4-2033-92B5D508DB7A}"/>
              </a:ext>
            </a:extLst>
          </p:cNvPr>
          <p:cNvSpPr txBox="1"/>
          <p:nvPr/>
        </p:nvSpPr>
        <p:spPr>
          <a:xfrm>
            <a:off x="166255" y="6595392"/>
            <a:ext cx="8751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i="1" dirty="0"/>
              <a:t> (*) Esempio: devices, carta di credito, acquisti di spesa contenuta, etc.      </a:t>
            </a:r>
          </a:p>
        </p:txBody>
      </p:sp>
      <p:sp>
        <p:nvSpPr>
          <p:cNvPr id="54" name="Titolo 5">
            <a:extLst>
              <a:ext uri="{FF2B5EF4-FFF2-40B4-BE49-F238E27FC236}">
                <a16:creationId xmlns:a16="http://schemas.microsoft.com/office/drawing/2014/main" id="{3847B7FE-DBEF-8E3D-8D5F-F17E7E01880E}"/>
              </a:ext>
            </a:extLst>
          </p:cNvPr>
          <p:cNvSpPr txBox="1">
            <a:spLocks/>
          </p:cNvSpPr>
          <p:nvPr/>
        </p:nvSpPr>
        <p:spPr>
          <a:xfrm>
            <a:off x="420343" y="223021"/>
            <a:ext cx="10432384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200" b="1" dirty="0">
                <a:solidFill>
                  <a:srgbClr val="005580"/>
                </a:solidFill>
                <a:latin typeface="Calibri"/>
              </a:rPr>
              <a:t>Bisogni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558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assicurativi degli over 65 e canali di acquisizione prodotti assicurativi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5E8B635E-AE75-6850-6D82-1F6EC35A6AF0}"/>
              </a:ext>
            </a:extLst>
          </p:cNvPr>
          <p:cNvSpPr/>
          <p:nvPr/>
        </p:nvSpPr>
        <p:spPr>
          <a:xfrm>
            <a:off x="1444889" y="1230674"/>
            <a:ext cx="1816059" cy="32197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E3672A22-0ADB-8FAB-E1DE-1A538E48B1B9}"/>
              </a:ext>
            </a:extLst>
          </p:cNvPr>
          <p:cNvSpPr/>
          <p:nvPr/>
        </p:nvSpPr>
        <p:spPr>
          <a:xfrm>
            <a:off x="1388925" y="1377656"/>
            <a:ext cx="1816059" cy="6628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DBB1FFE-D593-CF3B-464E-5C2BD910631B}"/>
              </a:ext>
            </a:extLst>
          </p:cNvPr>
          <p:cNvSpPr txBox="1"/>
          <p:nvPr/>
        </p:nvSpPr>
        <p:spPr>
          <a:xfrm>
            <a:off x="1387207" y="1431986"/>
            <a:ext cx="1211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Assistenza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85BACC56-35EE-C228-A862-BDC0966378D9}"/>
              </a:ext>
            </a:extLst>
          </p:cNvPr>
          <p:cNvSpPr/>
          <p:nvPr/>
        </p:nvSpPr>
        <p:spPr>
          <a:xfrm>
            <a:off x="8342354" y="1225680"/>
            <a:ext cx="1816059" cy="32197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C9B6C1A3-BBC5-4427-A500-0E93EB8BC9DE}"/>
              </a:ext>
            </a:extLst>
          </p:cNvPr>
          <p:cNvSpPr/>
          <p:nvPr/>
        </p:nvSpPr>
        <p:spPr>
          <a:xfrm>
            <a:off x="8342354" y="1372661"/>
            <a:ext cx="1816059" cy="6628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7766FD87-E5E4-25AE-FADF-CAFFD70432B1}"/>
              </a:ext>
            </a:extLst>
          </p:cNvPr>
          <p:cNvSpPr txBox="1"/>
          <p:nvPr/>
        </p:nvSpPr>
        <p:spPr>
          <a:xfrm>
            <a:off x="8340636" y="1375465"/>
            <a:ext cx="121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Eventi avversi professionali</a:t>
            </a: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AF8E0628-DA52-DCA1-16CF-4F0CEBCACA83}"/>
              </a:ext>
            </a:extLst>
          </p:cNvPr>
          <p:cNvSpPr/>
          <p:nvPr/>
        </p:nvSpPr>
        <p:spPr>
          <a:xfrm>
            <a:off x="5671718" y="1225680"/>
            <a:ext cx="1816059" cy="32197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44DA16F1-2D38-3938-E43D-781A442CC0CB}"/>
              </a:ext>
            </a:extLst>
          </p:cNvPr>
          <p:cNvSpPr/>
          <p:nvPr/>
        </p:nvSpPr>
        <p:spPr>
          <a:xfrm>
            <a:off x="5671718" y="1372661"/>
            <a:ext cx="1816059" cy="6628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CDE7BDFB-10D8-AE90-D4F5-2AE5CA97AE9D}"/>
              </a:ext>
            </a:extLst>
          </p:cNvPr>
          <p:cNvSpPr txBox="1"/>
          <p:nvPr/>
        </p:nvSpPr>
        <p:spPr>
          <a:xfrm>
            <a:off x="5670000" y="1375465"/>
            <a:ext cx="121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solidFill>
                  <a:schemeClr val="bg1"/>
                </a:solidFill>
              </a:rPr>
              <a:t>Eventi avversi </a:t>
            </a:r>
            <a:r>
              <a:rPr lang="it-IT" sz="1400" b="1" dirty="0">
                <a:solidFill>
                  <a:schemeClr val="bg1"/>
                </a:solidFill>
              </a:rPr>
              <a:t>proprietà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BC392FE1-29EC-03B1-02C7-C89FEC1C72A5}"/>
              </a:ext>
            </a:extLst>
          </p:cNvPr>
          <p:cNvSpPr/>
          <p:nvPr/>
        </p:nvSpPr>
        <p:spPr>
          <a:xfrm>
            <a:off x="3336904" y="1225680"/>
            <a:ext cx="1816059" cy="32197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07EC9A5A-F976-92C1-C432-EBB80F20ADBF}"/>
              </a:ext>
            </a:extLst>
          </p:cNvPr>
          <p:cNvSpPr/>
          <p:nvPr/>
        </p:nvSpPr>
        <p:spPr>
          <a:xfrm>
            <a:off x="3336904" y="1372661"/>
            <a:ext cx="1816059" cy="6628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536BE683-661F-BE34-2A8D-911301DFDDAA}"/>
              </a:ext>
            </a:extLst>
          </p:cNvPr>
          <p:cNvSpPr txBox="1"/>
          <p:nvPr/>
        </p:nvSpPr>
        <p:spPr>
          <a:xfrm>
            <a:off x="3335186" y="1375465"/>
            <a:ext cx="121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Eventi avversi persona</a:t>
            </a:r>
          </a:p>
        </p:txBody>
      </p:sp>
      <p:pic>
        <p:nvPicPr>
          <p:cNvPr id="32" name="Elemento grafico 31" descr="Degente con riempimento a tinta unita">
            <a:extLst>
              <a:ext uri="{FF2B5EF4-FFF2-40B4-BE49-F238E27FC236}">
                <a16:creationId xmlns:a16="http://schemas.microsoft.com/office/drawing/2014/main" id="{5B67ECA2-0D23-BA74-E00B-0F97200482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50905" y="1470296"/>
            <a:ext cx="446096" cy="446096"/>
          </a:xfrm>
          <a:prstGeom prst="rect">
            <a:avLst/>
          </a:prstGeom>
        </p:spPr>
      </p:pic>
      <p:pic>
        <p:nvPicPr>
          <p:cNvPr id="35" name="Elemento grafico 34" descr="Riunione contorno">
            <a:extLst>
              <a:ext uri="{FF2B5EF4-FFF2-40B4-BE49-F238E27FC236}">
                <a16:creationId xmlns:a16="http://schemas.microsoft.com/office/drawing/2014/main" id="{E3159CD4-BF23-B9CD-39FE-246AEB33B9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2445" y="1465301"/>
            <a:ext cx="446096" cy="446096"/>
          </a:xfrm>
          <a:prstGeom prst="rect">
            <a:avLst/>
          </a:prstGeom>
        </p:spPr>
      </p:pic>
      <p:pic>
        <p:nvPicPr>
          <p:cNvPr id="39" name="Elemento grafico 38" descr="Uomo con riempimento a tinta unita">
            <a:extLst>
              <a:ext uri="{FF2B5EF4-FFF2-40B4-BE49-F238E27FC236}">
                <a16:creationId xmlns:a16="http://schemas.microsoft.com/office/drawing/2014/main" id="{A0AE8EDD-3E7B-4A17-FB5A-EE3A837EDA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53217" y="1465301"/>
            <a:ext cx="446096" cy="446096"/>
          </a:xfrm>
          <a:prstGeom prst="rect">
            <a:avLst/>
          </a:prstGeom>
        </p:spPr>
      </p:pic>
      <p:pic>
        <p:nvPicPr>
          <p:cNvPr id="41" name="Elemento grafico 40" descr="Home con riempimento a tinta unita">
            <a:extLst>
              <a:ext uri="{FF2B5EF4-FFF2-40B4-BE49-F238E27FC236}">
                <a16:creationId xmlns:a16="http://schemas.microsoft.com/office/drawing/2014/main" id="{39D4325F-3919-B87D-DCCD-F08EF0A0A5C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69920" y="1465301"/>
            <a:ext cx="446096" cy="446096"/>
          </a:xfrm>
          <a:prstGeom prst="rect">
            <a:avLst/>
          </a:prstGeom>
        </p:spPr>
      </p:pic>
      <p:sp>
        <p:nvSpPr>
          <p:cNvPr id="84" name="CasellaDiTesto 83">
            <a:extLst>
              <a:ext uri="{FF2B5EF4-FFF2-40B4-BE49-F238E27FC236}">
                <a16:creationId xmlns:a16="http://schemas.microsoft.com/office/drawing/2014/main" id="{F9E3508D-8778-FEDA-ECF4-E7A04E72784E}"/>
              </a:ext>
            </a:extLst>
          </p:cNvPr>
          <p:cNvSpPr txBox="1"/>
          <p:nvPr/>
        </p:nvSpPr>
        <p:spPr>
          <a:xfrm>
            <a:off x="1493885" y="2305856"/>
            <a:ext cx="1452847" cy="261610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1100" b="1" dirty="0"/>
              <a:t>Assistenza per sé </a:t>
            </a:r>
          </a:p>
        </p:txBody>
      </p:sp>
      <p:sp>
        <p:nvSpPr>
          <p:cNvPr id="85" name="CasellaDiTesto 84">
            <a:extLst>
              <a:ext uri="{FF2B5EF4-FFF2-40B4-BE49-F238E27FC236}">
                <a16:creationId xmlns:a16="http://schemas.microsoft.com/office/drawing/2014/main" id="{EA624DA1-BA15-AAB9-A202-184BFCB1615A}"/>
              </a:ext>
            </a:extLst>
          </p:cNvPr>
          <p:cNvSpPr txBox="1"/>
          <p:nvPr/>
        </p:nvSpPr>
        <p:spPr>
          <a:xfrm>
            <a:off x="8348520" y="2346245"/>
            <a:ext cx="1452847" cy="101566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1100" b="1" dirty="0"/>
              <a:t>Tutela attività propria</a:t>
            </a:r>
          </a:p>
          <a:p>
            <a:pPr>
              <a:spcAft>
                <a:spcPts val="300"/>
              </a:spcAft>
            </a:pPr>
            <a:endParaRPr lang="it-IT" sz="1100" b="1" dirty="0"/>
          </a:p>
          <a:p>
            <a:pPr>
              <a:spcAft>
                <a:spcPts val="300"/>
              </a:spcAft>
            </a:pPr>
            <a:r>
              <a:rPr lang="it-IT" sz="1100" b="1" dirty="0"/>
              <a:t>Tutela attività familiare (azienda, </a:t>
            </a:r>
            <a:r>
              <a:rPr lang="it-IT" sz="1100" b="1" dirty="0" err="1"/>
              <a:t>keyman</a:t>
            </a:r>
            <a:r>
              <a:rPr lang="it-IT" sz="1100" b="1" dirty="0"/>
              <a:t>,  dipendenti)</a:t>
            </a: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D9441454-3C8C-7D53-9DCD-67F0479DF890}"/>
              </a:ext>
            </a:extLst>
          </p:cNvPr>
          <p:cNvSpPr txBox="1"/>
          <p:nvPr/>
        </p:nvSpPr>
        <p:spPr>
          <a:xfrm>
            <a:off x="5802319" y="2346245"/>
            <a:ext cx="1452847" cy="146963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1100" b="1" dirty="0"/>
              <a:t>Abitazione (1° e 2° casa)</a:t>
            </a:r>
          </a:p>
          <a:p>
            <a:pPr>
              <a:spcAft>
                <a:spcPts val="300"/>
              </a:spcAft>
            </a:pPr>
            <a:endParaRPr lang="it-IT" sz="1100" b="1" dirty="0"/>
          </a:p>
          <a:p>
            <a:pPr>
              <a:spcAft>
                <a:spcPts val="300"/>
              </a:spcAft>
            </a:pPr>
            <a:r>
              <a:rPr lang="it-IT" sz="1100" b="1" dirty="0"/>
              <a:t>Auto </a:t>
            </a:r>
          </a:p>
          <a:p>
            <a:pPr>
              <a:spcAft>
                <a:spcPts val="300"/>
              </a:spcAft>
            </a:pPr>
            <a:endParaRPr lang="it-IT" sz="1100" b="1" dirty="0"/>
          </a:p>
          <a:p>
            <a:pPr>
              <a:spcAft>
                <a:spcPts val="300"/>
              </a:spcAft>
            </a:pPr>
            <a:r>
              <a:rPr lang="it-IT" sz="1100" b="1" dirty="0"/>
              <a:t>Beni (semplici*)</a:t>
            </a:r>
          </a:p>
          <a:p>
            <a:pPr>
              <a:spcAft>
                <a:spcPts val="300"/>
              </a:spcAft>
            </a:pPr>
            <a:endParaRPr lang="it-IT" sz="1100" b="1" dirty="0"/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C3A773DC-4453-47A1-A1C3-E95E8EFD4A0D}"/>
              </a:ext>
            </a:extLst>
          </p:cNvPr>
          <p:cNvSpPr txBox="1"/>
          <p:nvPr/>
        </p:nvSpPr>
        <p:spPr>
          <a:xfrm>
            <a:off x="3429017" y="2346245"/>
            <a:ext cx="1452847" cy="127727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it-IT" sz="1100" b="1" dirty="0"/>
              <a:t>Principalmente per sé:</a:t>
            </a:r>
          </a:p>
          <a:p>
            <a:endParaRPr lang="it-IT" sz="1100" b="1" dirty="0"/>
          </a:p>
          <a:p>
            <a:pPr marL="182563"/>
            <a:r>
              <a:rPr lang="it-IT" sz="1100" b="1" i="1" dirty="0"/>
              <a:t>Infortuni</a:t>
            </a:r>
          </a:p>
          <a:p>
            <a:pPr marL="182563"/>
            <a:r>
              <a:rPr lang="it-IT" sz="1100" b="1" i="1" dirty="0"/>
              <a:t>Non </a:t>
            </a:r>
            <a:r>
              <a:rPr lang="it-IT" sz="1100" b="1" i="1" dirty="0" err="1"/>
              <a:t>autosuff</a:t>
            </a:r>
            <a:r>
              <a:rPr lang="it-IT" sz="1100" b="1" i="1" dirty="0"/>
              <a:t>.</a:t>
            </a:r>
          </a:p>
          <a:p>
            <a:pPr marL="182563"/>
            <a:r>
              <a:rPr lang="it-IT" sz="1100" b="1" i="1" dirty="0"/>
              <a:t>Malattia</a:t>
            </a:r>
          </a:p>
          <a:p>
            <a:pPr marL="182563"/>
            <a:r>
              <a:rPr lang="it-IT" sz="1100" b="1" i="1" dirty="0"/>
              <a:t>Tutela legale</a:t>
            </a:r>
          </a:p>
          <a:p>
            <a:pPr marL="182563"/>
            <a:r>
              <a:rPr lang="it-IT" sz="1100" b="1" i="1" dirty="0"/>
              <a:t>RC generale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3F7F9BF-4A06-8ACC-7195-B488ADB6BD95}"/>
              </a:ext>
            </a:extLst>
          </p:cNvPr>
          <p:cNvSpPr txBox="1"/>
          <p:nvPr/>
        </p:nvSpPr>
        <p:spPr>
          <a:xfrm>
            <a:off x="314836" y="1198544"/>
            <a:ext cx="135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Bisogni degli over 65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406B40C-65FF-E3D1-859F-A9E821F2AB3F}"/>
              </a:ext>
            </a:extLst>
          </p:cNvPr>
          <p:cNvSpPr txBox="1"/>
          <p:nvPr/>
        </p:nvSpPr>
        <p:spPr>
          <a:xfrm>
            <a:off x="314837" y="4645130"/>
            <a:ext cx="1252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Canali di acquisto prodotti assicurativi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858726-9897-1864-0D30-0BDB33BC8359}"/>
              </a:ext>
            </a:extLst>
          </p:cNvPr>
          <p:cNvSpPr/>
          <p:nvPr/>
        </p:nvSpPr>
        <p:spPr>
          <a:xfrm>
            <a:off x="5480355" y="4979099"/>
            <a:ext cx="2213281" cy="957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59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32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2C9068-38E7-D48D-732F-1524FDB423AB}"/>
              </a:ext>
            </a:extLst>
          </p:cNvPr>
          <p:cNvSpPr txBox="1"/>
          <p:nvPr/>
        </p:nvSpPr>
        <p:spPr>
          <a:xfrm>
            <a:off x="5379822" y="4657670"/>
            <a:ext cx="2080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275791"/>
                </a:solidFill>
              </a:rPr>
              <a:t>Danni alle proprietà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6D0277B-F459-A773-E0C1-6A158C666C45}"/>
              </a:ext>
            </a:extLst>
          </p:cNvPr>
          <p:cNvSpPr txBox="1"/>
          <p:nvPr/>
        </p:nvSpPr>
        <p:spPr>
          <a:xfrm>
            <a:off x="5479948" y="4936182"/>
            <a:ext cx="2364024" cy="104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Agenti 74,2%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Broker 11,4%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1200" b="1" dirty="0"/>
              <a:t>Sportelli bancari/Postali 11,7%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Vendita Diretta 2,5%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Internet 1,1%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Consulenti finanziari abilitati/ Sim 0,5%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78FDE03-F09E-86BD-342D-AEC534B7ED38}"/>
              </a:ext>
            </a:extLst>
          </p:cNvPr>
          <p:cNvSpPr/>
          <p:nvPr/>
        </p:nvSpPr>
        <p:spPr>
          <a:xfrm>
            <a:off x="2178383" y="4975571"/>
            <a:ext cx="2300969" cy="957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59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32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61F072-2792-5471-E2FC-2E4E42AA3FBA}"/>
              </a:ext>
            </a:extLst>
          </p:cNvPr>
          <p:cNvSpPr txBox="1"/>
          <p:nvPr/>
        </p:nvSpPr>
        <p:spPr>
          <a:xfrm>
            <a:off x="2115348" y="4689735"/>
            <a:ext cx="2349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275791"/>
                </a:solidFill>
              </a:rPr>
              <a:t>Infortuni e Malattia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3A9B720-69CE-5C6B-90EC-387B96244A50}"/>
              </a:ext>
            </a:extLst>
          </p:cNvPr>
          <p:cNvSpPr txBox="1"/>
          <p:nvPr/>
        </p:nvSpPr>
        <p:spPr>
          <a:xfrm>
            <a:off x="2130266" y="4943541"/>
            <a:ext cx="2349086" cy="104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Agenti 53,8%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Vendita Diretta 17,4%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1200" b="1" dirty="0"/>
              <a:t>Sportelli bancari/Postali 15,5%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Broker 12,4%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Consulenti finanziari abilitati/Sim 1,3%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Internet 0,8%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0A52851-ACE5-4859-04E2-9B30F0585452}"/>
              </a:ext>
            </a:extLst>
          </p:cNvPr>
          <p:cNvSpPr/>
          <p:nvPr/>
        </p:nvSpPr>
        <p:spPr>
          <a:xfrm>
            <a:off x="8192015" y="4989713"/>
            <a:ext cx="2149776" cy="957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59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32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6403BA4-AE25-A369-9DD5-57B73D6BB94E}"/>
              </a:ext>
            </a:extLst>
          </p:cNvPr>
          <p:cNvSpPr txBox="1"/>
          <p:nvPr/>
        </p:nvSpPr>
        <p:spPr>
          <a:xfrm>
            <a:off x="8106174" y="4667705"/>
            <a:ext cx="2149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275791"/>
                </a:solidFill>
              </a:rPr>
              <a:t>Altri rami Danni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B1099DC-AD35-6DA8-3A0B-D2344CFC355A}"/>
              </a:ext>
            </a:extLst>
          </p:cNvPr>
          <p:cNvSpPr txBox="1"/>
          <p:nvPr/>
        </p:nvSpPr>
        <p:spPr>
          <a:xfrm>
            <a:off x="8175871" y="5000493"/>
            <a:ext cx="2210776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Agenti 70,3%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Broker 19,8%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1200" b="1" dirty="0"/>
              <a:t>Sportelli bancari/Postali 6,6%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Vendita Diretta 4,2%</a:t>
            </a:r>
          </a:p>
          <a:p>
            <a:pPr marL="138934" indent="-138934">
              <a:buFont typeface="Arial" panose="020B0604020202020204" pitchFamily="34" charset="0"/>
              <a:buChar char="•"/>
              <a:tabLst>
                <a:tab pos="138934" algn="l"/>
              </a:tabLst>
            </a:pPr>
            <a:r>
              <a:rPr lang="it-IT" sz="954" dirty="0"/>
              <a:t>Consulenti finanziari abilitati/Sim 0%</a:t>
            </a:r>
          </a:p>
        </p:txBody>
      </p: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id="{D87DFF35-24A1-990A-66FE-E654BB29AB0F}"/>
              </a:ext>
            </a:extLst>
          </p:cNvPr>
          <p:cNvCxnSpPr>
            <a:cxnSpLocks/>
          </p:cNvCxnSpPr>
          <p:nvPr/>
        </p:nvCxnSpPr>
        <p:spPr>
          <a:xfrm>
            <a:off x="5280657" y="1225680"/>
            <a:ext cx="0" cy="475981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>
            <a:extLst>
              <a:ext uri="{FF2B5EF4-FFF2-40B4-BE49-F238E27FC236}">
                <a16:creationId xmlns:a16="http://schemas.microsoft.com/office/drawing/2014/main" id="{06041B7B-4CCE-C8EE-A541-1A25FFA1DDDB}"/>
              </a:ext>
            </a:extLst>
          </p:cNvPr>
          <p:cNvCxnSpPr>
            <a:cxnSpLocks/>
          </p:cNvCxnSpPr>
          <p:nvPr/>
        </p:nvCxnSpPr>
        <p:spPr>
          <a:xfrm>
            <a:off x="7976964" y="1190512"/>
            <a:ext cx="0" cy="475981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A1E84DD-8C34-ECB3-ED3D-98F9FA90B8AA}"/>
              </a:ext>
            </a:extLst>
          </p:cNvPr>
          <p:cNvSpPr txBox="1"/>
          <p:nvPr/>
        </p:nvSpPr>
        <p:spPr>
          <a:xfrm>
            <a:off x="326558" y="6372560"/>
            <a:ext cx="3542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chemeClr val="accent1">
                    <a:lumMod val="50000"/>
                  </a:schemeClr>
                </a:solidFill>
              </a:rPr>
              <a:t>Fonte: analisi Excellence su dati di mercato</a:t>
            </a:r>
          </a:p>
        </p:txBody>
      </p:sp>
    </p:spTree>
    <p:extLst>
      <p:ext uri="{BB962C8B-B14F-4D97-AF65-F5344CB8AC3E}">
        <p14:creationId xmlns:p14="http://schemas.microsoft.com/office/powerpoint/2010/main" val="17790322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pert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us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at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325E2084DD88749B69BF6135B293ECC" ma:contentTypeVersion="12" ma:contentTypeDescription="Creare un nuovo documento." ma:contentTypeScope="" ma:versionID="0d888c8360f451a9a106f545886f3fcb">
  <xsd:schema xmlns:xsd="http://www.w3.org/2001/XMLSchema" xmlns:xs="http://www.w3.org/2001/XMLSchema" xmlns:p="http://schemas.microsoft.com/office/2006/metadata/properties" xmlns:ns3="74cae2f0-68d2-4bd3-af10-3c08df4a46ec" xmlns:ns4="7d49a9cb-87c2-4d71-bdd7-e9c4cd0baf9f" targetNamespace="http://schemas.microsoft.com/office/2006/metadata/properties" ma:root="true" ma:fieldsID="0d7516058ea5012be61d2e0b70327a73" ns3:_="" ns4:_="">
    <xsd:import namespace="74cae2f0-68d2-4bd3-af10-3c08df4a46ec"/>
    <xsd:import namespace="7d49a9cb-87c2-4d71-bdd7-e9c4cd0baf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ae2f0-68d2-4bd3-af10-3c08df4a46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9a9cb-87c2-4d71-bdd7-e9c4cd0baf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616E63-D646-445A-9BE6-88DBADF0EBA9}">
  <ds:schemaRefs>
    <ds:schemaRef ds:uri="http://schemas.microsoft.com/office/2006/metadata/properties"/>
    <ds:schemaRef ds:uri="http://purl.org/dc/terms/"/>
    <ds:schemaRef ds:uri="74cae2f0-68d2-4bd3-af10-3c08df4a46ec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7d49a9cb-87c2-4d71-bdd7-e9c4cd0ba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43807A6-633D-4575-9098-F34E439B08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cae2f0-68d2-4bd3-af10-3c08df4a46ec"/>
    <ds:schemaRef ds:uri="7d49a9cb-87c2-4d71-bdd7-e9c4cd0baf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681641-A552-43F7-8DFC-413E46A2B0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18043</TotalTime>
  <Words>401</Words>
  <Application>Microsoft Office PowerPoint</Application>
  <PresentationFormat>Widescreen</PresentationFormat>
  <Paragraphs>101</Paragraphs>
  <Slides>4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4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2" baseType="lpstr">
      <vt:lpstr>Arial</vt:lpstr>
      <vt:lpstr>Calibri</vt:lpstr>
      <vt:lpstr>Wingdings</vt:lpstr>
      <vt:lpstr>Copertina</vt:lpstr>
      <vt:lpstr>Chiusura</vt:lpstr>
      <vt:lpstr>Contatti</vt:lpstr>
      <vt:lpstr>Struttura</vt:lpstr>
      <vt:lpstr>think-cell Slide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EXCELLENCE</dc:creator>
  <cp:lastModifiedBy>Ernesto Vergani</cp:lastModifiedBy>
  <cp:revision>385</cp:revision>
  <cp:lastPrinted>2021-11-12T17:31:19Z</cp:lastPrinted>
  <dcterms:created xsi:type="dcterms:W3CDTF">2011-11-02T10:59:57Z</dcterms:created>
  <dcterms:modified xsi:type="dcterms:W3CDTF">2022-11-13T09:35:11Z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0x0101007325E2084DD88749B69BF6135B293ECC</vt:lpwstr>
  </property>
</Properties>
</file>