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4"/>
    <p:sldMasterId id="2147483677" r:id="rId5"/>
    <p:sldMasterId id="2147483700" r:id="rId6"/>
    <p:sldMasterId id="2147483687" r:id="rId7"/>
  </p:sldMasterIdLst>
  <p:notesMasterIdLst>
    <p:notesMasterId r:id="rId9"/>
  </p:notesMasterIdLst>
  <p:handoutMasterIdLst>
    <p:handoutMasterId r:id="rId10"/>
  </p:handoutMasterIdLst>
  <p:sldIdLst>
    <p:sldId id="2147469073" r:id="rId8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ncipale" id="{49F92010-A31B-487A-8821-E89195180D2E}">
          <p14:sldIdLst/>
        </p14:section>
        <p14:section name="Sezione senza titolo" id="{00CEADBA-7AC8-462D-B139-D95E807CA2DD}">
          <p14:sldIdLst>
            <p14:sldId id="21474690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401" userDrawn="1">
          <p15:clr>
            <a:srgbClr val="A4A3A4"/>
          </p15:clr>
        </p15:guide>
        <p15:guide id="3" pos="15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4A2"/>
    <a:srgbClr val="C0504D"/>
    <a:srgbClr val="4F81BD"/>
    <a:srgbClr val="9BBB59"/>
    <a:srgbClr val="005580"/>
    <a:srgbClr val="40B44F"/>
    <a:srgbClr val="DCE6F2"/>
    <a:srgbClr val="FFFFFF"/>
    <a:srgbClr val="558ED5"/>
    <a:srgbClr val="C2B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39" autoAdjust="0"/>
    <p:restoredTop sz="93792" autoAdjust="0"/>
  </p:normalViewPr>
  <p:slideViewPr>
    <p:cSldViewPr snapToGrid="0">
      <p:cViewPr varScale="1">
        <p:scale>
          <a:sx n="109" d="100"/>
          <a:sy n="109" d="100"/>
        </p:scale>
        <p:origin x="768" y="176"/>
      </p:cViewPr>
      <p:guideLst>
        <p:guide orient="horz" pos="2160"/>
        <p:guide pos="7401"/>
        <p:guide pos="15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5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8" y="1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B9BFF-87AB-424E-89E0-34BDD30C38F5}" type="datetimeFigureOut">
              <a:rPr lang="it-IT" smtClean="0"/>
              <a:pPr/>
              <a:t>09/12/22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5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8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00ADC-75CE-4075-A30F-95ED53F791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8487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8" y="1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A20DA-C52D-4A6C-8E5E-11FE4E5AD6A5}" type="datetimeFigureOut">
              <a:rPr lang="it-IT" smtClean="0"/>
              <a:pPr/>
              <a:t>09/12/22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5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8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1BB0A-895B-431D-8B34-99E77D1C497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0144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15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85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hyperlink" Target="about:blank" TargetMode="External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D008D62-ED6A-4C7B-8E12-D0AA6D31E8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78062" y="4764850"/>
            <a:ext cx="4528457" cy="2349623"/>
          </a:xfrm>
          <a:prstGeom prst="rect">
            <a:avLst/>
          </a:prstGeom>
        </p:spPr>
      </p:pic>
      <p:cxnSp>
        <p:nvCxnSpPr>
          <p:cNvPr id="9" name="Connettore 1 19">
            <a:extLst>
              <a:ext uri="{FF2B5EF4-FFF2-40B4-BE49-F238E27FC236}">
                <a16:creationId xmlns:a16="http://schemas.microsoft.com/office/drawing/2014/main" id="{9072ADE4-0EDC-4F9A-AB5F-4BBEF52B3436}"/>
              </a:ext>
            </a:extLst>
          </p:cNvPr>
          <p:cNvCxnSpPr>
            <a:cxnSpLocks/>
          </p:cNvCxnSpPr>
          <p:nvPr userDrawn="1"/>
        </p:nvCxnSpPr>
        <p:spPr>
          <a:xfrm>
            <a:off x="494738" y="3683575"/>
            <a:ext cx="75909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o 9">
            <a:extLst>
              <a:ext uri="{FF2B5EF4-FFF2-40B4-BE49-F238E27FC236}">
                <a16:creationId xmlns:a16="http://schemas.microsoft.com/office/drawing/2014/main" id="{0B78C246-8A69-4A25-AE54-04987172A029}"/>
              </a:ext>
            </a:extLst>
          </p:cNvPr>
          <p:cNvGrpSpPr/>
          <p:nvPr userDrawn="1"/>
        </p:nvGrpSpPr>
        <p:grpSpPr>
          <a:xfrm>
            <a:off x="551540" y="-749518"/>
            <a:ext cx="1897515" cy="1499035"/>
            <a:chOff x="1511811" y="-825644"/>
            <a:chExt cx="1897515" cy="1499035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A1FBF57-9243-4042-BEB7-1D1383678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1811" y="-365707"/>
              <a:ext cx="1492645" cy="1039098"/>
            </a:xfrm>
            <a:prstGeom prst="rect">
              <a:avLst/>
            </a:prstGeom>
          </p:spPr>
        </p:pic>
        <p:pic>
          <p:nvPicPr>
            <p:cNvPr id="12" name="Immagine 11" descr="Immagine che contiene testo, segnale&#10;&#10;Descrizione generata automaticamente">
              <a:extLst>
                <a:ext uri="{FF2B5EF4-FFF2-40B4-BE49-F238E27FC236}">
                  <a16:creationId xmlns:a16="http://schemas.microsoft.com/office/drawing/2014/main" id="{4D4997DB-0C2C-4F83-9EEE-61126F006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27642" y="-825644"/>
              <a:ext cx="1781684" cy="1240311"/>
            </a:xfrm>
            <a:prstGeom prst="rect">
              <a:avLst/>
            </a:prstGeom>
          </p:spPr>
        </p:pic>
      </p:grpSp>
      <p:pic>
        <p:nvPicPr>
          <p:cNvPr id="13" name="Elemento grafico 2">
            <a:extLst>
              <a:ext uri="{FF2B5EF4-FFF2-40B4-BE49-F238E27FC236}">
                <a16:creationId xmlns:a16="http://schemas.microsoft.com/office/drawing/2014/main" id="{2C656CA9-2F7A-4DFC-A17D-ABB167425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t="1" b="21756"/>
          <a:stretch/>
        </p:blipFill>
        <p:spPr>
          <a:xfrm>
            <a:off x="8470762" y="490794"/>
            <a:ext cx="2943055" cy="4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3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9" r:id="rId2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5FFEB310-F33F-4544-8819-237453E80026}"/>
              </a:ext>
            </a:extLst>
          </p:cNvPr>
          <p:cNvSpPr txBox="1">
            <a:spLocks/>
          </p:cNvSpPr>
          <p:nvPr userDrawn="1"/>
        </p:nvSpPr>
        <p:spPr>
          <a:xfrm>
            <a:off x="7029898" y="2450481"/>
            <a:ext cx="3974153" cy="1371600"/>
          </a:xfrm>
          <a:prstGeom prst="rect">
            <a:avLst/>
          </a:prstGeom>
          <a:solidFill>
            <a:srgbClr val="00597D"/>
          </a:solidFill>
        </p:spPr>
        <p:txBody>
          <a:bodyPr/>
          <a:lstStyle>
            <a:lvl1pPr marL="190500" indent="-1905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955675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1331913" indent="-18573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1714500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21717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6289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30861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5433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Sede operativa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via Mauro Macchi, 32 - 20124 Milano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799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Sede legale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via Vittor Pisani, 7 - 20124 Milano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4C9B858-5327-4262-8803-17218278AD2D}"/>
              </a:ext>
            </a:extLst>
          </p:cNvPr>
          <p:cNvSpPr/>
          <p:nvPr userDrawn="1"/>
        </p:nvSpPr>
        <p:spPr>
          <a:xfrm>
            <a:off x="6729632" y="5901242"/>
            <a:ext cx="5323822" cy="81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88433" hangingPunct="0">
              <a:lnSpc>
                <a:spcPct val="120000"/>
              </a:lnSpc>
              <a:defRPr sz="900">
                <a:solidFill>
                  <a:srgbClr val="FFFFFF"/>
                </a:solidFill>
              </a:defRPr>
            </a:pPr>
            <a:r>
              <a:rPr lang="it-IT" sz="1000" i="1" kern="0">
                <a:solidFill>
                  <a:schemeClr val="bg1">
                    <a:lumMod val="85000"/>
                  </a:schemeClr>
                </a:solidFill>
                <a:sym typeface="Allianz Sans"/>
              </a:rPr>
              <a:t>Il presente documento è stato redatto a solo scopo informativo è pertanto da considerarsi ad esclusivo uso personale. In nessun caso tale documento potrà essere consegnato a terzi. È vietata, altresì, la rielaborazione e/o la riproduzione e/o la diffusione, anche parziale e su qualsiasi supporto, del presente documento.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98F6634C-79A6-4336-AF75-34F39CC3845C}"/>
              </a:ext>
            </a:extLst>
          </p:cNvPr>
          <p:cNvSpPr txBox="1">
            <a:spLocks/>
          </p:cNvSpPr>
          <p:nvPr userDrawn="1"/>
        </p:nvSpPr>
        <p:spPr>
          <a:xfrm>
            <a:off x="7561651" y="3674617"/>
            <a:ext cx="4113111" cy="1728192"/>
          </a:xfrm>
          <a:prstGeom prst="rect">
            <a:avLst/>
          </a:prstGeom>
          <a:solidFill>
            <a:srgbClr val="00597D"/>
          </a:solidFill>
        </p:spPr>
        <p:txBody>
          <a:bodyPr/>
          <a:lstStyle>
            <a:lvl1pPr marL="190500" indent="-1905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955675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1331913" indent="-18573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1714500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21717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6289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30861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5433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lang="it-IT" sz="1400" dirty="0">
              <a:solidFill>
                <a:schemeClr val="bg1"/>
              </a:solidFill>
              <a:latin typeface="Calibri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lang="it-IT" sz="1400" dirty="0">
                <a:solidFill>
                  <a:schemeClr val="bg1"/>
                </a:solidFill>
                <a:latin typeface="Calibri"/>
              </a:rPr>
              <a:t>+39 0267079116 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lang="it-IT" sz="600" dirty="0">
              <a:solidFill>
                <a:schemeClr val="bg1"/>
              </a:solidFill>
              <a:latin typeface="Calibri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lang="it-IT" sz="1400" dirty="0">
                <a:solidFill>
                  <a:schemeClr val="bg1"/>
                </a:solidFill>
                <a:latin typeface="Calibri"/>
              </a:rPr>
              <a:t>+39 0266718295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infoeducation@gruppoexcellence.com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www.gruppoexcellence.com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20F6AD81-2AEB-4872-BAA8-C5DB069787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065580"/>
              </a:clrFrom>
              <a:clrTo>
                <a:srgbClr val="065580">
                  <a:alpha val="0"/>
                </a:srgbClr>
              </a:clrTo>
            </a:clrChange>
          </a:blip>
          <a:srcRect r="33069"/>
          <a:stretch/>
        </p:blipFill>
        <p:spPr>
          <a:xfrm>
            <a:off x="2889178" y="2093158"/>
            <a:ext cx="2500095" cy="300037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35646E87-71FD-441A-9167-0784469647A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662986" y="2381293"/>
            <a:ext cx="1452563" cy="1011195"/>
          </a:xfrm>
          <a:prstGeom prst="rect">
            <a:avLst/>
          </a:prstGeom>
        </p:spPr>
      </p:pic>
      <p:cxnSp>
        <p:nvCxnSpPr>
          <p:cNvPr id="20" name="Connettore 1 15">
            <a:extLst>
              <a:ext uri="{FF2B5EF4-FFF2-40B4-BE49-F238E27FC236}">
                <a16:creationId xmlns:a16="http://schemas.microsoft.com/office/drawing/2014/main" id="{FCDB5633-0CF1-43B5-8F26-8BAA2EF0F4D8}"/>
              </a:ext>
            </a:extLst>
          </p:cNvPr>
          <p:cNvCxnSpPr/>
          <p:nvPr userDrawn="1"/>
        </p:nvCxnSpPr>
        <p:spPr>
          <a:xfrm>
            <a:off x="6729632" y="1416469"/>
            <a:ext cx="0" cy="43537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Elemento grafico 25" descr="Telefono">
            <a:extLst>
              <a:ext uri="{FF2B5EF4-FFF2-40B4-BE49-F238E27FC236}">
                <a16:creationId xmlns:a16="http://schemas.microsoft.com/office/drawing/2014/main" id="{EFDA525D-D608-44C9-9E34-F998ACA0E606}"/>
              </a:ext>
            </a:extLst>
          </p:cNvPr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9418" y="3887164"/>
            <a:ext cx="328596" cy="328596"/>
          </a:xfrm>
          <a:prstGeom prst="rect">
            <a:avLst/>
          </a:prstGeom>
        </p:spPr>
      </p:pic>
      <p:pic>
        <p:nvPicPr>
          <p:cNvPr id="27" name="Elemento grafico 26" descr="Internet">
            <a:extLst>
              <a:ext uri="{FF2B5EF4-FFF2-40B4-BE49-F238E27FC236}">
                <a16:creationId xmlns:a16="http://schemas.microsoft.com/office/drawing/2014/main" id="{28004A6C-6321-40C2-A657-35B6AC584340}"/>
              </a:ext>
            </a:extLst>
          </p:cNvPr>
          <p:cNvPicPr>
            <a:picLocks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9418" y="5000218"/>
            <a:ext cx="328596" cy="328596"/>
          </a:xfrm>
          <a:prstGeom prst="rect">
            <a:avLst/>
          </a:prstGeom>
        </p:spPr>
      </p:pic>
      <p:pic>
        <p:nvPicPr>
          <p:cNvPr id="28" name="Elemento grafico 27" descr="Posta elettronica">
            <a:extLst>
              <a:ext uri="{FF2B5EF4-FFF2-40B4-BE49-F238E27FC236}">
                <a16:creationId xmlns:a16="http://schemas.microsoft.com/office/drawing/2014/main" id="{E5327972-3941-4D66-85FD-F0D6C4C30621}"/>
              </a:ext>
            </a:extLst>
          </p:cNvPr>
          <p:cNvPicPr>
            <a:picLocks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9418" y="4629200"/>
            <a:ext cx="328596" cy="328596"/>
          </a:xfrm>
          <a:prstGeom prst="rect">
            <a:avLst/>
          </a:prstGeom>
        </p:spPr>
      </p:pic>
      <p:pic>
        <p:nvPicPr>
          <p:cNvPr id="29" name="Elemento grafico 28" descr="Fax">
            <a:extLst>
              <a:ext uri="{FF2B5EF4-FFF2-40B4-BE49-F238E27FC236}">
                <a16:creationId xmlns:a16="http://schemas.microsoft.com/office/drawing/2014/main" id="{9AD9F08A-D4C7-4E07-9DE7-B88A4C9D904E}"/>
              </a:ext>
            </a:extLst>
          </p:cNvPr>
          <p:cNvPicPr>
            <a:picLocks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79418" y="4258182"/>
            <a:ext cx="328596" cy="328596"/>
          </a:xfrm>
          <a:prstGeom prst="rect">
            <a:avLst/>
          </a:prstGeom>
        </p:spPr>
      </p:pic>
      <p:pic>
        <p:nvPicPr>
          <p:cNvPr id="14" name="Elemento grafico 2">
            <a:extLst>
              <a:ext uri="{FF2B5EF4-FFF2-40B4-BE49-F238E27FC236}">
                <a16:creationId xmlns:a16="http://schemas.microsoft.com/office/drawing/2014/main" id="{12926FE0-A322-4EB4-9CA5-C0699A24D46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7138917" y="1544340"/>
            <a:ext cx="2943055" cy="58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2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4C7CB78-53C3-4B60-A5BD-2A95A4BD8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065580"/>
              </a:clrFrom>
              <a:clrTo>
                <a:srgbClr val="065580">
                  <a:alpha val="0"/>
                </a:srgbClr>
              </a:clrTo>
            </a:clrChange>
          </a:blip>
          <a:srcRect r="33069"/>
          <a:stretch/>
        </p:blipFill>
        <p:spPr>
          <a:xfrm>
            <a:off x="6943949" y="2093158"/>
            <a:ext cx="2500095" cy="300037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4EA5869-AADE-4EA8-8C9C-6BB4573D12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17757" y="2381293"/>
            <a:ext cx="1452563" cy="1011195"/>
          </a:xfrm>
          <a:prstGeom prst="rect">
            <a:avLst/>
          </a:prstGeom>
        </p:spPr>
      </p:pic>
      <p:cxnSp>
        <p:nvCxnSpPr>
          <p:cNvPr id="9" name="Connettore 1 15">
            <a:extLst>
              <a:ext uri="{FF2B5EF4-FFF2-40B4-BE49-F238E27FC236}">
                <a16:creationId xmlns:a16="http://schemas.microsoft.com/office/drawing/2014/main" id="{2D140A0E-6B2B-46A9-B1D2-AE03C6426E60}"/>
              </a:ext>
            </a:extLst>
          </p:cNvPr>
          <p:cNvCxnSpPr/>
          <p:nvPr userDrawn="1"/>
        </p:nvCxnSpPr>
        <p:spPr>
          <a:xfrm>
            <a:off x="6729632" y="1416469"/>
            <a:ext cx="0" cy="43537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70E0B05-1B39-4C36-A1BC-0FD31A9E06DB}"/>
              </a:ext>
            </a:extLst>
          </p:cNvPr>
          <p:cNvSpPr txBox="1"/>
          <p:nvPr userDrawn="1"/>
        </p:nvSpPr>
        <p:spPr>
          <a:xfrm>
            <a:off x="1274617" y="2381297"/>
            <a:ext cx="5240703" cy="461665"/>
          </a:xfrm>
          <a:prstGeom prst="rect">
            <a:avLst/>
          </a:prstGeom>
          <a:solidFill>
            <a:srgbClr val="00597D"/>
          </a:solidFill>
        </p:spPr>
        <p:txBody>
          <a:bodyPr wrap="square" rtlCol="0">
            <a:spAutoFit/>
          </a:bodyPr>
          <a:lstStyle/>
          <a:p>
            <a:r>
              <a:rPr lang="it-IT" sz="2400" b="1">
                <a:solidFill>
                  <a:schemeClr val="bg1"/>
                </a:solidFill>
              </a:rPr>
              <a:t>Contatti:</a:t>
            </a:r>
          </a:p>
        </p:txBody>
      </p:sp>
    </p:spTree>
    <p:extLst>
      <p:ext uri="{BB962C8B-B14F-4D97-AF65-F5344CB8AC3E}">
        <p14:creationId xmlns:p14="http://schemas.microsoft.com/office/powerpoint/2010/main" val="196690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A448D48F-0DDA-4B8B-B273-6B1FB770B9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7329"/>
          <a:stretch/>
        </p:blipFill>
        <p:spPr>
          <a:xfrm rot="16200000">
            <a:off x="10704329" y="-312241"/>
            <a:ext cx="1184851" cy="1809328"/>
          </a:xfrm>
          <a:prstGeom prst="rect">
            <a:avLst/>
          </a:prstGeom>
        </p:spPr>
      </p:pic>
      <p:cxnSp>
        <p:nvCxnSpPr>
          <p:cNvPr id="18" name="Connettore 1 4">
            <a:extLst>
              <a:ext uri="{FF2B5EF4-FFF2-40B4-BE49-F238E27FC236}">
                <a16:creationId xmlns:a16="http://schemas.microsoft.com/office/drawing/2014/main" id="{5BF149EC-5E31-42F1-8B58-7B2D5454F97B}"/>
              </a:ext>
            </a:extLst>
          </p:cNvPr>
          <p:cNvCxnSpPr>
            <a:cxnSpLocks/>
          </p:cNvCxnSpPr>
          <p:nvPr userDrawn="1"/>
        </p:nvCxnSpPr>
        <p:spPr>
          <a:xfrm>
            <a:off x="326131" y="965469"/>
            <a:ext cx="10318060" cy="0"/>
          </a:xfrm>
          <a:prstGeom prst="line">
            <a:avLst/>
          </a:prstGeom>
          <a:ln w="12700">
            <a:solidFill>
              <a:srgbClr val="005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9">
            <a:extLst>
              <a:ext uri="{FF2B5EF4-FFF2-40B4-BE49-F238E27FC236}">
                <a16:creationId xmlns:a16="http://schemas.microsoft.com/office/drawing/2014/main" id="{5420419B-7AD8-4B0A-A2FC-6C5880C5473C}"/>
              </a:ext>
            </a:extLst>
          </p:cNvPr>
          <p:cNvCxnSpPr>
            <a:cxnSpLocks/>
          </p:cNvCxnSpPr>
          <p:nvPr userDrawn="1"/>
        </p:nvCxnSpPr>
        <p:spPr>
          <a:xfrm>
            <a:off x="326128" y="6384951"/>
            <a:ext cx="10318061" cy="0"/>
          </a:xfrm>
          <a:prstGeom prst="line">
            <a:avLst/>
          </a:prstGeom>
          <a:ln w="12700">
            <a:solidFill>
              <a:srgbClr val="005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magine 20">
            <a:extLst>
              <a:ext uri="{FF2B5EF4-FFF2-40B4-BE49-F238E27FC236}">
                <a16:creationId xmlns:a16="http://schemas.microsoft.com/office/drawing/2014/main" id="{5FBBA19C-0137-4AAF-9AF4-2249F36BBF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36912" y="6322797"/>
            <a:ext cx="776497" cy="540555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5F82BF79-E4C4-42B7-93DF-162083153EC1}"/>
              </a:ext>
            </a:extLst>
          </p:cNvPr>
          <p:cNvSpPr/>
          <p:nvPr userDrawn="1"/>
        </p:nvSpPr>
        <p:spPr>
          <a:xfrm>
            <a:off x="11286816" y="6461502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fld id="{D0A3BDF1-C7F2-4542-A8B9-4DDC6C3AFD8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defTabSz="914377">
                <a:defRPr/>
              </a:pPr>
              <a:t>‹N›</a:t>
            </a:fld>
            <a:endParaRPr lang="it-IT" sz="1109" i="1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0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hf hdr="0" ftr="0" dt="0"/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olo 5">
            <a:extLst>
              <a:ext uri="{FF2B5EF4-FFF2-40B4-BE49-F238E27FC236}">
                <a16:creationId xmlns:a16="http://schemas.microsoft.com/office/drawing/2014/main" id="{7ECC5DA8-3BBD-A641-4502-95E5CE3DE470}"/>
              </a:ext>
            </a:extLst>
          </p:cNvPr>
          <p:cNvSpPr txBox="1">
            <a:spLocks/>
          </p:cNvSpPr>
          <p:nvPr/>
        </p:nvSpPr>
        <p:spPr>
          <a:xfrm>
            <a:off x="475129" y="234191"/>
            <a:ext cx="10432384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39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200" b="1" dirty="0">
                <a:solidFill>
                  <a:srgbClr val="005580"/>
                </a:solidFill>
                <a:latin typeface="Calibri"/>
              </a:rPr>
              <a:t>Variazione assoluta delle principali voci di conto economico nei periodi 3Q22 e 3Q21</a:t>
            </a:r>
            <a:endParaRPr kumimoji="0" lang="it-IT" sz="2200" b="1" i="0" u="none" strike="noStrike" kern="1200" cap="none" spc="0" normalizeH="0" baseline="0" noProof="0" dirty="0">
              <a:ln>
                <a:noFill/>
              </a:ln>
              <a:solidFill>
                <a:srgbClr val="00558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1281FD7-4EE4-637B-3D24-D46CD0AD926D}"/>
              </a:ext>
            </a:extLst>
          </p:cNvPr>
          <p:cNvSpPr txBox="1"/>
          <p:nvPr/>
        </p:nvSpPr>
        <p:spPr>
          <a:xfrm>
            <a:off x="-1" y="4814463"/>
            <a:ext cx="119257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400" b="1" i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l"/>
            <a:r>
              <a:rPr lang="it-IT" dirty="0"/>
              <a:t>I dati rappresentano la variazione in termini assoluti del margine di interesse, delle commissioni nette e del margine di intermediazione tra i dati economici a consuntivo di settembre 2022 (3Q22) e i consuntivi di settembre 2021 (3Q21).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CD83AF4-9B84-E748-E3D7-DC8C3D686B24}"/>
              </a:ext>
            </a:extLst>
          </p:cNvPr>
          <p:cNvSpPr/>
          <p:nvPr/>
        </p:nvSpPr>
        <p:spPr>
          <a:xfrm>
            <a:off x="267080" y="1886480"/>
            <a:ext cx="2119986" cy="483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Banca Mediolanum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795E330-AD35-62B0-7597-44DC52FBCBFB}"/>
              </a:ext>
            </a:extLst>
          </p:cNvPr>
          <p:cNvSpPr/>
          <p:nvPr/>
        </p:nvSpPr>
        <p:spPr>
          <a:xfrm>
            <a:off x="267080" y="2580553"/>
            <a:ext cx="2119986" cy="483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Fineco bank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81BA1AC-F34B-FE20-48D0-8B0D03F65DDF}"/>
              </a:ext>
            </a:extLst>
          </p:cNvPr>
          <p:cNvSpPr/>
          <p:nvPr/>
        </p:nvSpPr>
        <p:spPr>
          <a:xfrm>
            <a:off x="267080" y="3274626"/>
            <a:ext cx="2119986" cy="483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Banca Generali</a:t>
            </a:r>
          </a:p>
        </p:txBody>
      </p: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C7DB40FE-8563-9984-839D-A57EB04C6B74}"/>
              </a:ext>
            </a:extLst>
          </p:cNvPr>
          <p:cNvGrpSpPr/>
          <p:nvPr/>
        </p:nvGrpSpPr>
        <p:grpSpPr>
          <a:xfrm>
            <a:off x="2520843" y="1179510"/>
            <a:ext cx="2938585" cy="3184802"/>
            <a:chOff x="2581803" y="1179510"/>
            <a:chExt cx="2938585" cy="3184802"/>
          </a:xfrm>
        </p:grpSpPr>
        <p:cxnSp>
          <p:nvCxnSpPr>
            <p:cNvPr id="65" name="Connettore diritto 64">
              <a:extLst>
                <a:ext uri="{FF2B5EF4-FFF2-40B4-BE49-F238E27FC236}">
                  <a16:creationId xmlns:a16="http://schemas.microsoft.com/office/drawing/2014/main" id="{B484CEE1-2B3C-A422-0D37-FFAEE5FFC9EA}"/>
                </a:ext>
              </a:extLst>
            </p:cNvPr>
            <p:cNvCxnSpPr>
              <a:cxnSpLocks/>
            </p:cNvCxnSpPr>
            <p:nvPr/>
          </p:nvCxnSpPr>
          <p:spPr>
            <a:xfrm>
              <a:off x="2581803" y="1333398"/>
              <a:ext cx="2938585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CA02D06B-781A-26CE-802E-B22ECFF5E106}"/>
                </a:ext>
              </a:extLst>
            </p:cNvPr>
            <p:cNvSpPr txBox="1"/>
            <p:nvPr/>
          </p:nvSpPr>
          <p:spPr>
            <a:xfrm>
              <a:off x="3186685" y="1179510"/>
              <a:ext cx="172882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sz="1400" b="1" i="1">
                  <a:solidFill>
                    <a:schemeClr val="tx2">
                      <a:lumMod val="75000"/>
                    </a:schemeClr>
                  </a:solidFill>
                </a:defRPr>
              </a:lvl1pPr>
            </a:lstStyle>
            <a:p>
              <a:r>
                <a:rPr lang="it-IT" dirty="0"/>
                <a:t>Margine di interesse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D5D3A34C-EC4B-78D7-BC6A-E02922DA2559}"/>
                </a:ext>
              </a:extLst>
            </p:cNvPr>
            <p:cNvSpPr txBox="1"/>
            <p:nvPr/>
          </p:nvSpPr>
          <p:spPr>
            <a:xfrm>
              <a:off x="3186685" y="1974316"/>
              <a:ext cx="172882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sz="1400" b="1" i="1">
                  <a:solidFill>
                    <a:schemeClr val="tx2">
                      <a:lumMod val="75000"/>
                    </a:schemeClr>
                  </a:solidFill>
                </a:defRPr>
              </a:lvl1pPr>
            </a:lstStyle>
            <a:p>
              <a:r>
                <a:rPr lang="it-IT" dirty="0"/>
                <a:t>+47.192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24977D45-0418-914D-8D10-CAE3BCA2CDD7}"/>
                </a:ext>
              </a:extLst>
            </p:cNvPr>
            <p:cNvSpPr txBox="1"/>
            <p:nvPr/>
          </p:nvSpPr>
          <p:spPr>
            <a:xfrm>
              <a:off x="3186685" y="2668389"/>
              <a:ext cx="172882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sz="1400" b="1" i="1">
                  <a:solidFill>
                    <a:schemeClr val="tx2">
                      <a:lumMod val="75000"/>
                    </a:schemeClr>
                  </a:solidFill>
                </a:defRPr>
              </a:lvl1pPr>
            </a:lstStyle>
            <a:p>
              <a:r>
                <a:rPr lang="it-IT" dirty="0"/>
                <a:t>+25.086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6EC739C9-9368-5D8F-C134-2EA4648DF160}"/>
                </a:ext>
              </a:extLst>
            </p:cNvPr>
            <p:cNvSpPr txBox="1"/>
            <p:nvPr/>
          </p:nvSpPr>
          <p:spPr>
            <a:xfrm>
              <a:off x="3186685" y="3362462"/>
              <a:ext cx="172882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sz="1400" b="1" i="1">
                  <a:solidFill>
                    <a:schemeClr val="tx2">
                      <a:lumMod val="75000"/>
                    </a:schemeClr>
                  </a:solidFill>
                </a:defRPr>
              </a:lvl1pPr>
            </a:lstStyle>
            <a:p>
              <a:r>
                <a:rPr lang="it-IT" dirty="0"/>
                <a:t>+22.647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74490536-02A0-7C29-AFE1-53FA08B35E1F}"/>
                </a:ext>
              </a:extLst>
            </p:cNvPr>
            <p:cNvSpPr txBox="1"/>
            <p:nvPr/>
          </p:nvSpPr>
          <p:spPr>
            <a:xfrm>
              <a:off x="3186685" y="4056535"/>
              <a:ext cx="172882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sz="1400" b="1" i="1">
                  <a:solidFill>
                    <a:schemeClr val="tx2">
                      <a:lumMod val="75000"/>
                    </a:schemeClr>
                  </a:solidFill>
                </a:defRPr>
              </a:lvl1pPr>
            </a:lstStyle>
            <a:p>
              <a:r>
                <a:rPr lang="it-IT" dirty="0"/>
                <a:t>+3.434</a:t>
              </a:r>
            </a:p>
          </p:txBody>
        </p:sp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45A5B8CE-1587-6C5F-B46E-EE09838C2BFC}"/>
              </a:ext>
            </a:extLst>
          </p:cNvPr>
          <p:cNvGrpSpPr/>
          <p:nvPr/>
        </p:nvGrpSpPr>
        <p:grpSpPr>
          <a:xfrm>
            <a:off x="5660656" y="1179510"/>
            <a:ext cx="2938585" cy="3184802"/>
            <a:chOff x="5641584" y="1179510"/>
            <a:chExt cx="2938585" cy="3184802"/>
          </a:xfrm>
        </p:grpSpPr>
        <p:cxnSp>
          <p:nvCxnSpPr>
            <p:cNvPr id="32" name="Connettore diritto 31">
              <a:extLst>
                <a:ext uri="{FF2B5EF4-FFF2-40B4-BE49-F238E27FC236}">
                  <a16:creationId xmlns:a16="http://schemas.microsoft.com/office/drawing/2014/main" id="{288C9BB8-7555-AE15-94B4-2F4491C91867}"/>
                </a:ext>
              </a:extLst>
            </p:cNvPr>
            <p:cNvCxnSpPr>
              <a:cxnSpLocks/>
            </p:cNvCxnSpPr>
            <p:nvPr/>
          </p:nvCxnSpPr>
          <p:spPr>
            <a:xfrm>
              <a:off x="5641584" y="1333398"/>
              <a:ext cx="2938585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577B75C8-63F9-4445-06BD-6375E9C65FFF}"/>
                </a:ext>
              </a:extLst>
            </p:cNvPr>
            <p:cNvSpPr txBox="1"/>
            <p:nvPr/>
          </p:nvSpPr>
          <p:spPr>
            <a:xfrm>
              <a:off x="6259349" y="1179510"/>
              <a:ext cx="170305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Commissioni Nette</a:t>
              </a: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3449DF0E-E6E3-E13B-A09B-6AB67FEA6960}"/>
                </a:ext>
              </a:extLst>
            </p:cNvPr>
            <p:cNvSpPr txBox="1"/>
            <p:nvPr/>
          </p:nvSpPr>
          <p:spPr>
            <a:xfrm>
              <a:off x="6259349" y="1974316"/>
              <a:ext cx="170305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+23.004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71E9FAE5-8D8B-283F-D458-4A136DC0C50B}"/>
                </a:ext>
              </a:extLst>
            </p:cNvPr>
            <p:cNvSpPr txBox="1"/>
            <p:nvPr/>
          </p:nvSpPr>
          <p:spPr>
            <a:xfrm>
              <a:off x="6259349" y="2668389"/>
              <a:ext cx="170305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+22.190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84C4E8EA-395B-BCBA-81E0-331BB02DC4D3}"/>
                </a:ext>
              </a:extLst>
            </p:cNvPr>
            <p:cNvSpPr txBox="1"/>
            <p:nvPr/>
          </p:nvSpPr>
          <p:spPr>
            <a:xfrm>
              <a:off x="6259349" y="3362462"/>
              <a:ext cx="170305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-162.067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19F27C85-5394-F008-BE87-81EE773E9F24}"/>
                </a:ext>
              </a:extLst>
            </p:cNvPr>
            <p:cNvSpPr txBox="1"/>
            <p:nvPr/>
          </p:nvSpPr>
          <p:spPr>
            <a:xfrm>
              <a:off x="6259349" y="4056535"/>
              <a:ext cx="170305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+99.571</a:t>
              </a:r>
            </a:p>
          </p:txBody>
        </p: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13CCB588-88C8-5BDC-4F1F-3AD6FDA99EAB}"/>
              </a:ext>
            </a:extLst>
          </p:cNvPr>
          <p:cNvGrpSpPr/>
          <p:nvPr/>
        </p:nvGrpSpPr>
        <p:grpSpPr>
          <a:xfrm>
            <a:off x="8800468" y="1179510"/>
            <a:ext cx="2938585" cy="3184802"/>
            <a:chOff x="8729348" y="1179510"/>
            <a:chExt cx="2938585" cy="3184802"/>
          </a:xfrm>
        </p:grpSpPr>
        <p:cxnSp>
          <p:nvCxnSpPr>
            <p:cNvPr id="3" name="Connettore diritto 2">
              <a:extLst>
                <a:ext uri="{FF2B5EF4-FFF2-40B4-BE49-F238E27FC236}">
                  <a16:creationId xmlns:a16="http://schemas.microsoft.com/office/drawing/2014/main" id="{CED85488-B5A8-D617-764F-F320C44671C9}"/>
                </a:ext>
              </a:extLst>
            </p:cNvPr>
            <p:cNvCxnSpPr>
              <a:cxnSpLocks/>
            </p:cNvCxnSpPr>
            <p:nvPr/>
          </p:nvCxnSpPr>
          <p:spPr>
            <a:xfrm>
              <a:off x="8729348" y="1333398"/>
              <a:ext cx="2938585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B4C228DF-D9D3-B2B7-5B7C-C1B9DAAD699D}"/>
                </a:ext>
              </a:extLst>
            </p:cNvPr>
            <p:cNvSpPr txBox="1"/>
            <p:nvPr/>
          </p:nvSpPr>
          <p:spPr>
            <a:xfrm>
              <a:off x="9002632" y="1179510"/>
              <a:ext cx="2392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Margine di intermediazione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6B676FBB-9D42-A9D5-9551-921B1CF88391}"/>
                </a:ext>
              </a:extLst>
            </p:cNvPr>
            <p:cNvSpPr txBox="1"/>
            <p:nvPr/>
          </p:nvSpPr>
          <p:spPr>
            <a:xfrm>
              <a:off x="9002632" y="1974316"/>
              <a:ext cx="2392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+70.196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64F5BCCD-D1AD-B6FE-CC52-7F20ED19D408}"/>
                </a:ext>
              </a:extLst>
            </p:cNvPr>
            <p:cNvSpPr txBox="1"/>
            <p:nvPr/>
          </p:nvSpPr>
          <p:spPr>
            <a:xfrm>
              <a:off x="9002632" y="2668389"/>
              <a:ext cx="2392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+47.276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4247BDBF-2DF5-9B2E-AD98-33ED1442B2B1}"/>
                </a:ext>
              </a:extLst>
            </p:cNvPr>
            <p:cNvSpPr txBox="1"/>
            <p:nvPr/>
          </p:nvSpPr>
          <p:spPr>
            <a:xfrm>
              <a:off x="9002632" y="3362462"/>
              <a:ext cx="2392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-139.420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9F0BE60F-257C-BF22-8AE9-1E1A3764C9FD}"/>
                </a:ext>
              </a:extLst>
            </p:cNvPr>
            <p:cNvSpPr txBox="1"/>
            <p:nvPr/>
          </p:nvSpPr>
          <p:spPr>
            <a:xfrm>
              <a:off x="9002632" y="4056535"/>
              <a:ext cx="2392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+103.005</a:t>
              </a:r>
            </a:p>
          </p:txBody>
        </p:sp>
      </p:grpSp>
      <p:sp>
        <p:nvSpPr>
          <p:cNvPr id="25" name="Rettangolo 24">
            <a:extLst>
              <a:ext uri="{FF2B5EF4-FFF2-40B4-BE49-F238E27FC236}">
                <a16:creationId xmlns:a16="http://schemas.microsoft.com/office/drawing/2014/main" id="{DA3131A4-2935-795E-03B1-DDA65BE924FA}"/>
              </a:ext>
            </a:extLst>
          </p:cNvPr>
          <p:cNvSpPr/>
          <p:nvPr/>
        </p:nvSpPr>
        <p:spPr>
          <a:xfrm>
            <a:off x="267080" y="3968699"/>
            <a:ext cx="2119986" cy="483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Azimut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45720E6-9F78-4281-4DA6-35A8F64ECF71}"/>
              </a:ext>
            </a:extLst>
          </p:cNvPr>
          <p:cNvSpPr txBox="1"/>
          <p:nvPr/>
        </p:nvSpPr>
        <p:spPr>
          <a:xfrm>
            <a:off x="326558" y="6311600"/>
            <a:ext cx="57694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solidFill>
                  <a:schemeClr val="accent1">
                    <a:lumMod val="50000"/>
                  </a:schemeClr>
                </a:solidFill>
              </a:rPr>
              <a:t>Fonte: relazioni trimestrali delle banche del panel.</a:t>
            </a:r>
          </a:p>
          <a:p>
            <a:r>
              <a:rPr lang="it-IT" sz="1100" i="1" dirty="0">
                <a:solidFill>
                  <a:schemeClr val="accent1">
                    <a:lumMod val="50000"/>
                  </a:schemeClr>
                </a:solidFill>
              </a:rPr>
              <a:t>Dati espressi in euro migliaia.</a:t>
            </a:r>
          </a:p>
          <a:p>
            <a:r>
              <a:rPr lang="it-IT" sz="1100" i="1" dirty="0">
                <a:solidFill>
                  <a:schemeClr val="accent1">
                    <a:lumMod val="50000"/>
                  </a:schemeClr>
                </a:solidFill>
              </a:rPr>
              <a:t>Elaborazione Excellence Consulting.</a:t>
            </a:r>
          </a:p>
        </p:txBody>
      </p:sp>
    </p:spTree>
    <p:extLst>
      <p:ext uri="{BB962C8B-B14F-4D97-AF65-F5344CB8AC3E}">
        <p14:creationId xmlns:p14="http://schemas.microsoft.com/office/powerpoint/2010/main" val="883940197"/>
      </p:ext>
    </p:extLst>
  </p:cSld>
  <p:clrMapOvr>
    <a:masterClrMapping/>
  </p:clrMapOvr>
</p:sld>
</file>

<file path=ppt/theme/theme1.xml><?xml version="1.0" encoding="utf-8"?>
<a:theme xmlns:a="http://schemas.openxmlformats.org/drawingml/2006/main" name="Copert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ius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at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325E2084DD88749B69BF6135B293ECC" ma:contentTypeVersion="12" ma:contentTypeDescription="Creare un nuovo documento." ma:contentTypeScope="" ma:versionID="0d888c8360f451a9a106f545886f3fcb">
  <xsd:schema xmlns:xsd="http://www.w3.org/2001/XMLSchema" xmlns:xs="http://www.w3.org/2001/XMLSchema" xmlns:p="http://schemas.microsoft.com/office/2006/metadata/properties" xmlns:ns3="74cae2f0-68d2-4bd3-af10-3c08df4a46ec" xmlns:ns4="7d49a9cb-87c2-4d71-bdd7-e9c4cd0baf9f" targetNamespace="http://schemas.microsoft.com/office/2006/metadata/properties" ma:root="true" ma:fieldsID="0d7516058ea5012be61d2e0b70327a73" ns3:_="" ns4:_="">
    <xsd:import namespace="74cae2f0-68d2-4bd3-af10-3c08df4a46ec"/>
    <xsd:import namespace="7d49a9cb-87c2-4d71-bdd7-e9c4cd0baf9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cae2f0-68d2-4bd3-af10-3c08df4a46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49a9cb-87c2-4d71-bdd7-e9c4cd0baf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681641-A552-43F7-8DFC-413E46A2B0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616E63-D646-445A-9BE6-88DBADF0EBA9}">
  <ds:schemaRefs>
    <ds:schemaRef ds:uri="http://schemas.microsoft.com/office/2006/metadata/properties"/>
    <ds:schemaRef ds:uri="http://purl.org/dc/terms/"/>
    <ds:schemaRef ds:uri="74cae2f0-68d2-4bd3-af10-3c08df4a46ec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7d49a9cb-87c2-4d71-bdd7-e9c4cd0baf9f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43807A6-633D-4575-9098-F34E439B08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cae2f0-68d2-4bd3-af10-3c08df4a46ec"/>
    <ds:schemaRef ds:uri="7d49a9cb-87c2-4d71-bdd7-e9c4cd0baf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18462</TotalTime>
  <Words>113</Words>
  <Application>Microsoft Macintosh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Calibri</vt:lpstr>
      <vt:lpstr>Wingdings</vt:lpstr>
      <vt:lpstr>Copertina</vt:lpstr>
      <vt:lpstr>Chiusura</vt:lpstr>
      <vt:lpstr>Contatti</vt:lpstr>
      <vt:lpstr>Struttura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EXCELLENCE</dc:creator>
  <cp:lastModifiedBy>Maurizio Primanni</cp:lastModifiedBy>
  <cp:revision>388</cp:revision>
  <cp:lastPrinted>2021-11-12T17:31:19Z</cp:lastPrinted>
  <dcterms:created xsi:type="dcterms:W3CDTF">2011-11-02T10:59:57Z</dcterms:created>
  <dcterms:modified xsi:type="dcterms:W3CDTF">2022-12-09T18:27:07Z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0x0101007325E2084DD88749B69BF6135B293ECC</vt:lpwstr>
  </property>
</Properties>
</file>